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6" r:id="rId16"/>
    <p:sldId id="275" r:id="rId17"/>
    <p:sldId id="274" r:id="rId18"/>
    <p:sldId id="270" r:id="rId19"/>
    <p:sldId id="272" r:id="rId20"/>
    <p:sldId id="273" r:id="rId21"/>
    <p:sldId id="277" r:id="rId22"/>
    <p:sldId id="278" r:id="rId23"/>
    <p:sldId id="279" r:id="rId24"/>
    <p:sldId id="300" r:id="rId25"/>
    <p:sldId id="280" r:id="rId26"/>
    <p:sldId id="281" r:id="rId27"/>
    <p:sldId id="282" r:id="rId28"/>
    <p:sldId id="283" r:id="rId29"/>
    <p:sldId id="297" r:id="rId30"/>
    <p:sldId id="301" r:id="rId31"/>
    <p:sldId id="298" r:id="rId32"/>
    <p:sldId id="302" r:id="rId33"/>
    <p:sldId id="299" r:id="rId34"/>
    <p:sldId id="284" r:id="rId35"/>
    <p:sldId id="285" r:id="rId36"/>
    <p:sldId id="286" r:id="rId37"/>
    <p:sldId id="287" r:id="rId38"/>
    <p:sldId id="288" r:id="rId39"/>
    <p:sldId id="289" r:id="rId40"/>
    <p:sldId id="290" r:id="rId41"/>
    <p:sldId id="291" r:id="rId42"/>
    <p:sldId id="292" r:id="rId43"/>
    <p:sldId id="293" r:id="rId44"/>
    <p:sldId id="318" r:id="rId45"/>
    <p:sldId id="319" r:id="rId46"/>
    <p:sldId id="294" r:id="rId47"/>
    <p:sldId id="296" r:id="rId48"/>
    <p:sldId id="313" r:id="rId49"/>
    <p:sldId id="303" r:id="rId50"/>
    <p:sldId id="304" r:id="rId51"/>
    <p:sldId id="306" r:id="rId52"/>
    <p:sldId id="305" r:id="rId53"/>
    <p:sldId id="307" r:id="rId54"/>
    <p:sldId id="308" r:id="rId55"/>
    <p:sldId id="311" r:id="rId56"/>
    <p:sldId id="309" r:id="rId57"/>
    <p:sldId id="310" r:id="rId58"/>
    <p:sldId id="312" r:id="rId59"/>
    <p:sldId id="314" r:id="rId60"/>
    <p:sldId id="315" r:id="rId61"/>
    <p:sldId id="316" r:id="rId62"/>
    <p:sldId id="317" r:id="rId63"/>
    <p:sldId id="320" r:id="rId64"/>
    <p:sldId id="271"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Lato" panose="020F0502020204030203" pitchFamily="34" charset="0"/>
      <p:regular r:id="rId71"/>
      <p:bold r:id="rId72"/>
    </p:embeddedFont>
    <p:embeddedFont>
      <p:font typeface="Raleway"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9F65F7-8F5F-42B8-B6AC-A79D8E8C6B83}">
  <a:tblStyle styleId="{589F65F7-8F5F-42B8-B6AC-A79D8E8C6B8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48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s-ES" sz="1200" b="0" i="0" u="none" strike="noStrike" cap="none">
                <a:solidFill>
                  <a:schemeClr val="dk1"/>
                </a:solidFill>
                <a:latin typeface="Calibri"/>
                <a:ea typeface="Calibri"/>
                <a:cs typeface="Calibri"/>
                <a:sym typeface="Calibri"/>
              </a:rPr>
              <a:t>‹Nº›</a:t>
            </a:fld>
            <a:endParaRPr lang="es-E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34632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7402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1471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89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273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7483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6651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220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959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1161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736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639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93" name="Shape 9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s-ES" sz="1200">
                <a:solidFill>
                  <a:schemeClr val="dk1"/>
                </a:solidFill>
                <a:latin typeface="Calibri"/>
                <a:ea typeface="Calibri"/>
                <a:cs typeface="Calibri"/>
                <a:sym typeface="Calibri"/>
              </a:rPr>
              <a:t>2</a:t>
            </a:fld>
            <a:endParaRPr lang="es-E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8550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768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3865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37" name="Shape 13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s-ES" sz="1200">
                <a:solidFill>
                  <a:schemeClr val="dk1"/>
                </a:solidFill>
                <a:latin typeface="Calibri"/>
                <a:ea typeface="Calibri"/>
                <a:cs typeface="Calibri"/>
                <a:sym typeface="Calibri"/>
              </a:rPr>
              <a:t>22</a:t>
            </a:fld>
            <a:endParaRPr lang="es-E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0637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3899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635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974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911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943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8771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6227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3277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1661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162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744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4846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3963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0680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481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344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5747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4111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8206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98884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6480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6946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15203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023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0727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5159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1323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4552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036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4641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323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4194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946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940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10260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49510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7611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80484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442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631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91538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685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72115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55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69974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2634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366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37" name="Shape 13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s-ES" sz="1200">
                <a:solidFill>
                  <a:schemeClr val="dk1"/>
                </a:solidFill>
                <a:latin typeface="Calibri"/>
                <a:ea typeface="Calibri"/>
                <a:cs typeface="Calibri"/>
                <a:sym typeface="Calibri"/>
              </a:rPr>
              <a:t>8</a:t>
            </a:fld>
            <a:endParaRPr lang="es-E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1314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199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13"/>
        <p:cNvGrpSpPr/>
        <p:nvPr/>
      </p:nvGrpSpPr>
      <p:grpSpPr>
        <a:xfrm>
          <a:off x="0" y="0"/>
          <a:ext cx="0" cy="0"/>
          <a:chOff x="0" y="0"/>
          <a:chExt cx="0" cy="0"/>
        </a:xfrm>
      </p:grpSpPr>
      <p:cxnSp>
        <p:nvCxnSpPr>
          <p:cNvPr id="14" name="Shape 14"/>
          <p:cNvCxnSpPr/>
          <p:nvPr/>
        </p:nvCxnSpPr>
        <p:spPr>
          <a:xfrm>
            <a:off x="2477724" y="415650"/>
            <a:ext cx="6244200" cy="0"/>
          </a:xfrm>
          <a:prstGeom prst="straightConnector1">
            <a:avLst/>
          </a:prstGeom>
          <a:noFill/>
          <a:ln w="38100" cap="flat" cmpd="sng">
            <a:solidFill>
              <a:schemeClr val="lt1"/>
            </a:solidFill>
            <a:prstDash val="solid"/>
            <a:round/>
            <a:headEnd type="none" w="med" len="med"/>
            <a:tailEnd type="none" w="med" len="med"/>
          </a:ln>
        </p:spPr>
      </p:cxnSp>
      <p:cxnSp>
        <p:nvCxnSpPr>
          <p:cNvPr id="15" name="Shape 15"/>
          <p:cNvCxnSpPr/>
          <p:nvPr/>
        </p:nvCxnSpPr>
        <p:spPr>
          <a:xfrm>
            <a:off x="2477724" y="4740000"/>
            <a:ext cx="6244200" cy="0"/>
          </a:xfrm>
          <a:prstGeom prst="straightConnector1">
            <a:avLst/>
          </a:prstGeom>
          <a:noFill/>
          <a:ln w="19050" cap="flat" cmpd="sng">
            <a:solidFill>
              <a:schemeClr val="lt1"/>
            </a:solidFill>
            <a:prstDash val="solid"/>
            <a:round/>
            <a:headEnd type="none" w="med" len="med"/>
            <a:tailEnd type="none" w="med" len="med"/>
          </a:ln>
        </p:spPr>
      </p:cxnSp>
      <p:cxnSp>
        <p:nvCxnSpPr>
          <p:cNvPr id="16" name="Shape 16"/>
          <p:cNvCxnSpPr/>
          <p:nvPr/>
        </p:nvCxnSpPr>
        <p:spPr>
          <a:xfrm>
            <a:off x="425198" y="415650"/>
            <a:ext cx="183300" cy="0"/>
          </a:xfrm>
          <a:prstGeom prst="straightConnector1">
            <a:avLst/>
          </a:prstGeom>
          <a:noFill/>
          <a:ln w="19050" cap="flat" cmpd="sng">
            <a:solidFill>
              <a:schemeClr val="lt1"/>
            </a:solidFill>
            <a:prstDash val="solid"/>
            <a:round/>
            <a:headEnd type="none" w="med" len="med"/>
            <a:tailEnd type="none" w="med" len="med"/>
          </a:ln>
        </p:spPr>
      </p:cxnSp>
      <p:sp>
        <p:nvSpPr>
          <p:cNvPr id="17" name="Shape 17"/>
          <p:cNvSpPr txBox="1">
            <a:spLocks noGrp="1"/>
          </p:cNvSpPr>
          <p:nvPr>
            <p:ph type="ctrTitle"/>
          </p:nvPr>
        </p:nvSpPr>
        <p:spPr>
          <a:xfrm>
            <a:off x="2371725" y="630225"/>
            <a:ext cx="6331500" cy="1542000"/>
          </a:xfrm>
          <a:prstGeom prst="rect">
            <a:avLst/>
          </a:prstGeom>
        </p:spPr>
        <p:txBody>
          <a:bodyPr wrap="square" lIns="91425" tIns="91425" rIns="91425" bIns="91425" anchor="t" anchorCtr="0"/>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a:endParaRPr/>
          </a:p>
        </p:txBody>
      </p:sp>
      <p:sp>
        <p:nvSpPr>
          <p:cNvPr id="18" name="Shape 18"/>
          <p:cNvSpPr txBox="1">
            <a:spLocks noGrp="1"/>
          </p:cNvSpPr>
          <p:nvPr>
            <p:ph type="subTitle" idx="1"/>
          </p:nvPr>
        </p:nvSpPr>
        <p:spPr>
          <a:xfrm>
            <a:off x="2390267" y="3238450"/>
            <a:ext cx="6331500" cy="1241700"/>
          </a:xfrm>
          <a:prstGeom prst="rect">
            <a:avLst/>
          </a:prstGeom>
        </p:spPr>
        <p:txBody>
          <a:bodyPr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9" name="Shape 19"/>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s-ES">
                <a:solidFill>
                  <a:schemeClr val="lt1"/>
                </a:solidFill>
              </a:rPr>
              <a:t>‹Nº›</a:t>
            </a:fld>
            <a:endParaRPr lang="es-ES" dirty="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64"/>
        <p:cNvGrpSpPr/>
        <p:nvPr/>
      </p:nvGrpSpPr>
      <p:grpSpPr>
        <a:xfrm>
          <a:off x="0" y="0"/>
          <a:ext cx="0" cy="0"/>
          <a:chOff x="0" y="0"/>
          <a:chExt cx="0" cy="0"/>
        </a:xfrm>
      </p:grpSpPr>
      <p:cxnSp>
        <p:nvCxnSpPr>
          <p:cNvPr id="65" name="Shape 65"/>
          <p:cNvCxnSpPr/>
          <p:nvPr/>
        </p:nvCxnSpPr>
        <p:spPr>
          <a:xfrm>
            <a:off x="425200" y="4740000"/>
            <a:ext cx="8296800" cy="0"/>
          </a:xfrm>
          <a:prstGeom prst="straightConnector1">
            <a:avLst/>
          </a:prstGeom>
          <a:noFill/>
          <a:ln w="19050" cap="flat" cmpd="sng">
            <a:solidFill>
              <a:schemeClr val="dk2"/>
            </a:solidFill>
            <a:prstDash val="solid"/>
            <a:round/>
            <a:headEnd type="none" w="med" len="med"/>
            <a:tailEnd type="none" w="med" len="med"/>
          </a:ln>
        </p:spPr>
      </p:cxnSp>
      <p:cxnSp>
        <p:nvCxnSpPr>
          <p:cNvPr id="66" name="Shape 66"/>
          <p:cNvCxnSpPr/>
          <p:nvPr/>
        </p:nvCxnSpPr>
        <p:spPr>
          <a:xfrm>
            <a:off x="425200" y="415650"/>
            <a:ext cx="8296800" cy="0"/>
          </a:xfrm>
          <a:prstGeom prst="straightConnector1">
            <a:avLst/>
          </a:prstGeom>
          <a:noFill/>
          <a:ln w="38100" cap="flat" cmpd="sng">
            <a:solidFill>
              <a:schemeClr val="dk2"/>
            </a:solidFill>
            <a:prstDash val="solid"/>
            <a:round/>
            <a:headEnd type="none" w="med" len="med"/>
            <a:tailEnd type="none" w="med" len="med"/>
          </a:ln>
        </p:spPr>
      </p:cxnSp>
      <p:sp>
        <p:nvSpPr>
          <p:cNvPr id="67" name="Shape 67"/>
          <p:cNvSpPr txBox="1">
            <a:spLocks noGrp="1"/>
          </p:cNvSpPr>
          <p:nvPr>
            <p:ph type="title"/>
          </p:nvPr>
        </p:nvSpPr>
        <p:spPr>
          <a:xfrm>
            <a:off x="853950" y="1304850"/>
            <a:ext cx="7436100" cy="1538400"/>
          </a:xfrm>
          <a:prstGeom prst="rect">
            <a:avLst/>
          </a:prstGeom>
        </p:spPr>
        <p:txBody>
          <a:bodyPr wrap="square" lIns="91425" tIns="91425" rIns="91425" bIns="91425" anchor="ctr" anchorCtr="0"/>
          <a:lstStyle>
            <a:lvl1pPr lvl="0" algn="ctr">
              <a:spcBef>
                <a:spcPts val="0"/>
              </a:spcBef>
              <a:buClr>
                <a:schemeClr val="dk1"/>
              </a:buClr>
              <a:buSzPts val="9600"/>
              <a:buFont typeface="Lato"/>
              <a:buNone/>
              <a:defRPr sz="9600">
                <a:solidFill>
                  <a:schemeClr val="dk1"/>
                </a:solidFill>
                <a:latin typeface="Lato"/>
                <a:ea typeface="Lato"/>
                <a:cs typeface="Lato"/>
                <a:sym typeface="Lato"/>
              </a:defRPr>
            </a:lvl1pPr>
            <a:lvl2pPr lvl="1" algn="ctr">
              <a:spcBef>
                <a:spcPts val="0"/>
              </a:spcBef>
              <a:buClr>
                <a:schemeClr val="dk1"/>
              </a:buClr>
              <a:buSzPts val="9600"/>
              <a:buFont typeface="Lato"/>
              <a:buNone/>
              <a:defRPr sz="9600">
                <a:solidFill>
                  <a:schemeClr val="dk1"/>
                </a:solidFill>
                <a:latin typeface="Lato"/>
                <a:ea typeface="Lato"/>
                <a:cs typeface="Lato"/>
                <a:sym typeface="Lato"/>
              </a:defRPr>
            </a:lvl2pPr>
            <a:lvl3pPr lvl="2" algn="ctr">
              <a:spcBef>
                <a:spcPts val="0"/>
              </a:spcBef>
              <a:buClr>
                <a:schemeClr val="dk1"/>
              </a:buClr>
              <a:buSzPts val="9600"/>
              <a:buFont typeface="Lato"/>
              <a:buNone/>
              <a:defRPr sz="9600">
                <a:solidFill>
                  <a:schemeClr val="dk1"/>
                </a:solidFill>
                <a:latin typeface="Lato"/>
                <a:ea typeface="Lato"/>
                <a:cs typeface="Lato"/>
                <a:sym typeface="Lato"/>
              </a:defRPr>
            </a:lvl3pPr>
            <a:lvl4pPr lvl="3" algn="ctr">
              <a:spcBef>
                <a:spcPts val="0"/>
              </a:spcBef>
              <a:buClr>
                <a:schemeClr val="dk1"/>
              </a:buClr>
              <a:buSzPts val="9600"/>
              <a:buFont typeface="Lato"/>
              <a:buNone/>
              <a:defRPr sz="9600">
                <a:solidFill>
                  <a:schemeClr val="dk1"/>
                </a:solidFill>
                <a:latin typeface="Lato"/>
                <a:ea typeface="Lato"/>
                <a:cs typeface="Lato"/>
                <a:sym typeface="Lato"/>
              </a:defRPr>
            </a:lvl4pPr>
            <a:lvl5pPr lvl="4" algn="ctr">
              <a:spcBef>
                <a:spcPts val="0"/>
              </a:spcBef>
              <a:buClr>
                <a:schemeClr val="dk1"/>
              </a:buClr>
              <a:buSzPts val="9600"/>
              <a:buFont typeface="Lato"/>
              <a:buNone/>
              <a:defRPr sz="9600">
                <a:solidFill>
                  <a:schemeClr val="dk1"/>
                </a:solidFill>
                <a:latin typeface="Lato"/>
                <a:ea typeface="Lato"/>
                <a:cs typeface="Lato"/>
                <a:sym typeface="Lato"/>
              </a:defRPr>
            </a:lvl5pPr>
            <a:lvl6pPr lvl="5" algn="ctr">
              <a:spcBef>
                <a:spcPts val="0"/>
              </a:spcBef>
              <a:buClr>
                <a:schemeClr val="dk1"/>
              </a:buClr>
              <a:buSzPts val="9600"/>
              <a:buFont typeface="Lato"/>
              <a:buNone/>
              <a:defRPr sz="9600">
                <a:solidFill>
                  <a:schemeClr val="dk1"/>
                </a:solidFill>
                <a:latin typeface="Lato"/>
                <a:ea typeface="Lato"/>
                <a:cs typeface="Lato"/>
                <a:sym typeface="Lato"/>
              </a:defRPr>
            </a:lvl6pPr>
            <a:lvl7pPr lvl="6" algn="ctr">
              <a:spcBef>
                <a:spcPts val="0"/>
              </a:spcBef>
              <a:buClr>
                <a:schemeClr val="dk1"/>
              </a:buClr>
              <a:buSzPts val="9600"/>
              <a:buFont typeface="Lato"/>
              <a:buNone/>
              <a:defRPr sz="9600">
                <a:solidFill>
                  <a:schemeClr val="dk1"/>
                </a:solidFill>
                <a:latin typeface="Lato"/>
                <a:ea typeface="Lato"/>
                <a:cs typeface="Lato"/>
                <a:sym typeface="Lato"/>
              </a:defRPr>
            </a:lvl7pPr>
            <a:lvl8pPr lvl="7" algn="ctr">
              <a:spcBef>
                <a:spcPts val="0"/>
              </a:spcBef>
              <a:buClr>
                <a:schemeClr val="dk1"/>
              </a:buClr>
              <a:buSzPts val="9600"/>
              <a:buFont typeface="Lato"/>
              <a:buNone/>
              <a:defRPr sz="9600">
                <a:solidFill>
                  <a:schemeClr val="dk1"/>
                </a:solidFill>
                <a:latin typeface="Lato"/>
                <a:ea typeface="Lato"/>
                <a:cs typeface="Lato"/>
                <a:sym typeface="Lato"/>
              </a:defRPr>
            </a:lvl8pPr>
            <a:lvl9pPr lvl="8" algn="ctr">
              <a:spcBef>
                <a:spcPts val="0"/>
              </a:spcBef>
              <a:buClr>
                <a:schemeClr val="dk1"/>
              </a:buClr>
              <a:buSzPts val="9600"/>
              <a:buFont typeface="Lato"/>
              <a:buNone/>
              <a:defRPr sz="9600">
                <a:solidFill>
                  <a:schemeClr val="dk1"/>
                </a:solidFill>
                <a:latin typeface="Lato"/>
                <a:ea typeface="Lato"/>
                <a:cs typeface="Lato"/>
                <a:sym typeface="Lato"/>
              </a:defRPr>
            </a:lvl9pPr>
          </a:lstStyle>
          <a:p>
            <a:endParaRPr/>
          </a:p>
        </p:txBody>
      </p:sp>
      <p:sp>
        <p:nvSpPr>
          <p:cNvPr id="68" name="Shape 68"/>
          <p:cNvSpPr txBox="1">
            <a:spLocks noGrp="1"/>
          </p:cNvSpPr>
          <p:nvPr>
            <p:ph type="body" idx="1"/>
          </p:nvPr>
        </p:nvSpPr>
        <p:spPr>
          <a:xfrm>
            <a:off x="853950" y="2919450"/>
            <a:ext cx="7436100" cy="10716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69" name="Shape 69"/>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s-ES"/>
              <a:t>‹Nº›</a:t>
            </a:fld>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0"/>
        <p:cNvGrpSpPr/>
        <p:nvPr/>
      </p:nvGrpSpPr>
      <p:grpSpPr>
        <a:xfrm>
          <a:off x="0" y="0"/>
          <a:ext cx="0" cy="0"/>
          <a:chOff x="0" y="0"/>
          <a:chExt cx="0" cy="0"/>
        </a:xfrm>
      </p:grpSpPr>
      <p:sp>
        <p:nvSpPr>
          <p:cNvPr id="71" name="Shape 7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s-ES"/>
              <a:t>‹Nº›</a:t>
            </a:fld>
            <a:endParaRPr lang="es-E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ESQUEMA GRAL 2A">
    <p:spTree>
      <p:nvGrpSpPr>
        <p:cNvPr id="1" name="Shape 72"/>
        <p:cNvGrpSpPr/>
        <p:nvPr/>
      </p:nvGrpSpPr>
      <p:grpSpPr>
        <a:xfrm>
          <a:off x="0" y="0"/>
          <a:ext cx="0" cy="0"/>
          <a:chOff x="0" y="0"/>
          <a:chExt cx="0" cy="0"/>
        </a:xfrm>
      </p:grpSpPr>
      <p:pic>
        <p:nvPicPr>
          <p:cNvPr id="73" name="Shape 73" descr="Template_PPT_Mesa de trabajo 24 copia 2.png"/>
          <p:cNvPicPr preferRelativeResize="0"/>
          <p:nvPr/>
        </p:nvPicPr>
        <p:blipFill rotWithShape="1">
          <a:blip r:embed="rId2">
            <a:alphaModFix/>
          </a:blip>
          <a:srcRect/>
          <a:stretch/>
        </p:blipFill>
        <p:spPr>
          <a:xfrm>
            <a:off x="0" y="0"/>
            <a:ext cx="9138452"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ORTADA ESTILO 2">
    <p:spTree>
      <p:nvGrpSpPr>
        <p:cNvPr id="1" name="Shape 74"/>
        <p:cNvGrpSpPr/>
        <p:nvPr/>
      </p:nvGrpSpPr>
      <p:grpSpPr>
        <a:xfrm>
          <a:off x="0" y="0"/>
          <a:ext cx="0" cy="0"/>
          <a:chOff x="0" y="0"/>
          <a:chExt cx="0" cy="0"/>
        </a:xfrm>
      </p:grpSpPr>
      <p:pic>
        <p:nvPicPr>
          <p:cNvPr id="75" name="Shape 75" descr="Sin título2.png"/>
          <p:cNvPicPr preferRelativeResize="0"/>
          <p:nvPr/>
        </p:nvPicPr>
        <p:blipFill rotWithShape="1">
          <a:blip r:embed="rId2">
            <a:alphaModFix/>
          </a:blip>
          <a:srcRect/>
          <a:stretch/>
        </p:blipFill>
        <p:spPr>
          <a:xfrm>
            <a:off x="12829" y="0"/>
            <a:ext cx="9144000"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SQUEMA GENERAL">
    <p:spTree>
      <p:nvGrpSpPr>
        <p:cNvPr id="1" name="Shape 76"/>
        <p:cNvGrpSpPr/>
        <p:nvPr/>
      </p:nvGrpSpPr>
      <p:grpSpPr>
        <a:xfrm>
          <a:off x="0" y="0"/>
          <a:ext cx="0" cy="0"/>
          <a:chOff x="0" y="0"/>
          <a:chExt cx="0" cy="0"/>
        </a:xfrm>
      </p:grpSpPr>
      <p:pic>
        <p:nvPicPr>
          <p:cNvPr id="77" name="Shape 77" descr="Sin título3.png"/>
          <p:cNvPicPr preferRelativeResize="0"/>
          <p:nvPr/>
        </p:nvPicPr>
        <p:blipFill rotWithShape="1">
          <a:blip r:embed="rId2">
            <a:alphaModFix/>
          </a:blip>
          <a:srcRect/>
          <a:stretch/>
        </p:blipFill>
        <p:spPr>
          <a:xfrm>
            <a:off x="0" y="0"/>
            <a:ext cx="9166950"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CIÓN2">
    <p:spTree>
      <p:nvGrpSpPr>
        <p:cNvPr id="1" name="Shape 78"/>
        <p:cNvGrpSpPr/>
        <p:nvPr/>
      </p:nvGrpSpPr>
      <p:grpSpPr>
        <a:xfrm>
          <a:off x="0" y="0"/>
          <a:ext cx="0" cy="0"/>
          <a:chOff x="0" y="0"/>
          <a:chExt cx="0" cy="0"/>
        </a:xfrm>
      </p:grpSpPr>
      <p:pic>
        <p:nvPicPr>
          <p:cNvPr id="79" name="Shape 79" descr="Sin título8.png"/>
          <p:cNvPicPr preferRelativeResize="0"/>
          <p:nvPr/>
        </p:nvPicPr>
        <p:blipFill rotWithShape="1">
          <a:blip r:embed="rId2">
            <a:alphaModFix/>
          </a:blip>
          <a:srcRect/>
          <a:stretch/>
        </p:blipFill>
        <p:spPr>
          <a:xfrm>
            <a:off x="-89804" y="0"/>
            <a:ext cx="9256751" cy="5143501"/>
          </a:xfrm>
          <a:prstGeom prst="rect">
            <a:avLst/>
          </a:prstGeom>
          <a:noFill/>
          <a:ln>
            <a:noFill/>
          </a:ln>
        </p:spPr>
      </p:pic>
      <p:sp>
        <p:nvSpPr>
          <p:cNvPr id="80" name="Shape 80"/>
          <p:cNvSpPr txBox="1"/>
          <p:nvPr/>
        </p:nvSpPr>
        <p:spPr>
          <a:xfrm>
            <a:off x="-3091833" y="-936348"/>
            <a:ext cx="914400" cy="914400"/>
          </a:xfrm>
          <a:prstGeom prst="rect">
            <a:avLst/>
          </a:prstGeom>
          <a:noFill/>
          <a:ln>
            <a:noFill/>
          </a:ln>
        </p:spPr>
        <p:txBody>
          <a:bodyPr wrap="square" lIns="91425" tIns="45700" rIns="91425" bIns="45700" anchor="ctr" anchorCtr="0">
            <a:noAutofit/>
          </a:bodyPr>
          <a:lstStyle/>
          <a:p>
            <a:pPr marL="0" marR="0" lvl="0" indent="0" algn="l" rtl="0">
              <a:spcBef>
                <a:spcPts val="0"/>
              </a:spcBef>
              <a:buNone/>
            </a:pPr>
            <a:endParaRPr sz="8000" b="1" dirty="0">
              <a:solidFill>
                <a:srgbClr val="92D05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FINAL">
    <p:spTree>
      <p:nvGrpSpPr>
        <p:cNvPr id="1" name="Shape 81"/>
        <p:cNvGrpSpPr/>
        <p:nvPr/>
      </p:nvGrpSpPr>
      <p:grpSpPr>
        <a:xfrm>
          <a:off x="0" y="0"/>
          <a:ext cx="0" cy="0"/>
          <a:chOff x="0" y="0"/>
          <a:chExt cx="0" cy="0"/>
        </a:xfrm>
      </p:grpSpPr>
      <p:pic>
        <p:nvPicPr>
          <p:cNvPr id="82" name="Shape 82" descr="Sin título11.png"/>
          <p:cNvPicPr preferRelativeResize="0"/>
          <p:nvPr/>
        </p:nvPicPr>
        <p:blipFill rotWithShape="1">
          <a:blip r:embed="rId2">
            <a:alphaModFix/>
          </a:blip>
          <a:srcRect/>
          <a:stretch/>
        </p:blipFill>
        <p:spPr>
          <a:xfrm>
            <a:off x="-89804" y="0"/>
            <a:ext cx="9256751"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20"/>
        <p:cNvGrpSpPr/>
        <p:nvPr/>
      </p:nvGrpSpPr>
      <p:grpSpPr>
        <a:xfrm>
          <a:off x="0" y="0"/>
          <a:ext cx="0" cy="0"/>
          <a:chOff x="0" y="0"/>
          <a:chExt cx="0" cy="0"/>
        </a:xfrm>
      </p:grpSpPr>
      <p:cxnSp>
        <p:nvCxnSpPr>
          <p:cNvPr id="21" name="Shape 21"/>
          <p:cNvCxnSpPr/>
          <p:nvPr/>
        </p:nvCxnSpPr>
        <p:spPr>
          <a:xfrm>
            <a:off x="425200" y="415650"/>
            <a:ext cx="8296800" cy="0"/>
          </a:xfrm>
          <a:prstGeom prst="straightConnector1">
            <a:avLst/>
          </a:prstGeom>
          <a:noFill/>
          <a:ln w="38100" cap="flat" cmpd="sng">
            <a:solidFill>
              <a:schemeClr val="lt1"/>
            </a:solidFill>
            <a:prstDash val="solid"/>
            <a:round/>
            <a:headEnd type="none" w="med" len="med"/>
            <a:tailEnd type="none" w="med" len="med"/>
          </a:ln>
        </p:spPr>
      </p:cxnSp>
      <p:cxnSp>
        <p:nvCxnSpPr>
          <p:cNvPr id="22" name="Shape 22"/>
          <p:cNvCxnSpPr/>
          <p:nvPr/>
        </p:nvCxnSpPr>
        <p:spPr>
          <a:xfrm>
            <a:off x="425200" y="4740000"/>
            <a:ext cx="8296800" cy="0"/>
          </a:xfrm>
          <a:prstGeom prst="straightConnector1">
            <a:avLst/>
          </a:prstGeom>
          <a:noFill/>
          <a:ln w="19050" cap="flat" cmpd="sng">
            <a:solidFill>
              <a:schemeClr val="lt1"/>
            </a:solidFill>
            <a:prstDash val="solid"/>
            <a:round/>
            <a:headEnd type="none" w="med" len="med"/>
            <a:tailEnd type="none" w="med" len="med"/>
          </a:ln>
        </p:spPr>
      </p:cxnSp>
      <p:sp>
        <p:nvSpPr>
          <p:cNvPr id="23" name="Shape 23"/>
          <p:cNvSpPr txBox="1">
            <a:spLocks noGrp="1"/>
          </p:cNvSpPr>
          <p:nvPr>
            <p:ph type="title"/>
          </p:nvPr>
        </p:nvSpPr>
        <p:spPr>
          <a:xfrm>
            <a:off x="406425" y="1806825"/>
            <a:ext cx="8296800" cy="1542000"/>
          </a:xfrm>
          <a:prstGeom prst="rect">
            <a:avLst/>
          </a:prstGeom>
        </p:spPr>
        <p:txBody>
          <a:bodyPr wrap="square" lIns="91425" tIns="91425" rIns="91425" bIns="91425" anchor="ctr" anchorCtr="0"/>
          <a:lstStyle>
            <a:lvl1pPr lvl="0" algn="ctr">
              <a:spcBef>
                <a:spcPts val="0"/>
              </a:spcBef>
              <a:buClr>
                <a:schemeClr val="lt1"/>
              </a:buClr>
              <a:buSzPts val="4800"/>
              <a:buNone/>
              <a:defRPr sz="4800">
                <a:solidFill>
                  <a:schemeClr val="lt1"/>
                </a:solidFill>
              </a:defRPr>
            </a:lvl1pPr>
            <a:lvl2pPr lvl="1" algn="ctr">
              <a:spcBef>
                <a:spcPts val="0"/>
              </a:spcBef>
              <a:buClr>
                <a:schemeClr val="lt1"/>
              </a:buClr>
              <a:buSzPts val="4800"/>
              <a:buNone/>
              <a:defRPr sz="4800">
                <a:solidFill>
                  <a:schemeClr val="lt1"/>
                </a:solidFill>
              </a:defRPr>
            </a:lvl2pPr>
            <a:lvl3pPr lvl="2" algn="ctr">
              <a:spcBef>
                <a:spcPts val="0"/>
              </a:spcBef>
              <a:buClr>
                <a:schemeClr val="lt1"/>
              </a:buClr>
              <a:buSzPts val="4800"/>
              <a:buNone/>
              <a:defRPr sz="4800">
                <a:solidFill>
                  <a:schemeClr val="lt1"/>
                </a:solidFill>
              </a:defRPr>
            </a:lvl3pPr>
            <a:lvl4pPr lvl="3" algn="ctr">
              <a:spcBef>
                <a:spcPts val="0"/>
              </a:spcBef>
              <a:buClr>
                <a:schemeClr val="lt1"/>
              </a:buClr>
              <a:buSzPts val="4800"/>
              <a:buNone/>
              <a:defRPr sz="4800">
                <a:solidFill>
                  <a:schemeClr val="lt1"/>
                </a:solidFill>
              </a:defRPr>
            </a:lvl4pPr>
            <a:lvl5pPr lvl="4" algn="ctr">
              <a:spcBef>
                <a:spcPts val="0"/>
              </a:spcBef>
              <a:buClr>
                <a:schemeClr val="lt1"/>
              </a:buClr>
              <a:buSzPts val="4800"/>
              <a:buNone/>
              <a:defRPr sz="4800">
                <a:solidFill>
                  <a:schemeClr val="lt1"/>
                </a:solidFill>
              </a:defRPr>
            </a:lvl5pPr>
            <a:lvl6pPr lvl="5" algn="ctr">
              <a:spcBef>
                <a:spcPts val="0"/>
              </a:spcBef>
              <a:buClr>
                <a:schemeClr val="lt1"/>
              </a:buClr>
              <a:buSzPts val="4800"/>
              <a:buNone/>
              <a:defRPr sz="4800">
                <a:solidFill>
                  <a:schemeClr val="lt1"/>
                </a:solidFill>
              </a:defRPr>
            </a:lvl6pPr>
            <a:lvl7pPr lvl="6" algn="ctr">
              <a:spcBef>
                <a:spcPts val="0"/>
              </a:spcBef>
              <a:buClr>
                <a:schemeClr val="lt1"/>
              </a:buClr>
              <a:buSzPts val="4800"/>
              <a:buNone/>
              <a:defRPr sz="4800">
                <a:solidFill>
                  <a:schemeClr val="lt1"/>
                </a:solidFill>
              </a:defRPr>
            </a:lvl7pPr>
            <a:lvl8pPr lvl="7" algn="ctr">
              <a:spcBef>
                <a:spcPts val="0"/>
              </a:spcBef>
              <a:buClr>
                <a:schemeClr val="lt1"/>
              </a:buClr>
              <a:buSzPts val="4800"/>
              <a:buNone/>
              <a:defRPr sz="4800">
                <a:solidFill>
                  <a:schemeClr val="lt1"/>
                </a:solidFill>
              </a:defRPr>
            </a:lvl8pPr>
            <a:lvl9pPr lvl="8" algn="ctr">
              <a:spcBef>
                <a:spcPts val="0"/>
              </a:spcBef>
              <a:buClr>
                <a:schemeClr val="lt1"/>
              </a:buClr>
              <a:buSzPts val="4800"/>
              <a:buNone/>
              <a:defRPr sz="4800">
                <a:solidFill>
                  <a:schemeClr val="lt1"/>
                </a:solidFill>
              </a:defRPr>
            </a:lvl9pPr>
          </a:lstStyle>
          <a:p>
            <a:endParaRPr/>
          </a:p>
        </p:txBody>
      </p:sp>
      <p:sp>
        <p:nvSpPr>
          <p:cNvPr id="24" name="Shape 24"/>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s-ES">
                <a:solidFill>
                  <a:schemeClr val="lt1"/>
                </a:solidFill>
              </a:rPr>
              <a:t>‹Nº›</a:t>
            </a:fld>
            <a:endParaRPr lang="es-ES" dirty="0">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cxnSp>
        <p:nvCxnSpPr>
          <p:cNvPr id="26" name="Shape 26"/>
          <p:cNvCxnSpPr/>
          <p:nvPr/>
        </p:nvCxnSpPr>
        <p:spPr>
          <a:xfrm>
            <a:off x="2477724" y="415650"/>
            <a:ext cx="6244200" cy="0"/>
          </a:xfrm>
          <a:prstGeom prst="straightConnector1">
            <a:avLst/>
          </a:prstGeom>
          <a:noFill/>
          <a:ln w="38100" cap="flat" cmpd="sng">
            <a:solidFill>
              <a:schemeClr val="dk2"/>
            </a:solidFill>
            <a:prstDash val="solid"/>
            <a:round/>
            <a:headEnd type="none" w="med" len="med"/>
            <a:tailEnd type="none" w="med" len="med"/>
          </a:ln>
        </p:spPr>
      </p:cxnSp>
      <p:cxnSp>
        <p:nvCxnSpPr>
          <p:cNvPr id="27" name="Shape 27"/>
          <p:cNvCxnSpPr/>
          <p:nvPr/>
        </p:nvCxnSpPr>
        <p:spPr>
          <a:xfrm>
            <a:off x="2477724" y="4740000"/>
            <a:ext cx="6244200" cy="0"/>
          </a:xfrm>
          <a:prstGeom prst="straightConnector1">
            <a:avLst/>
          </a:prstGeom>
          <a:noFill/>
          <a:ln w="19050" cap="flat" cmpd="sng">
            <a:solidFill>
              <a:schemeClr val="dk2"/>
            </a:solidFill>
            <a:prstDash val="solid"/>
            <a:round/>
            <a:headEnd type="none" w="med" len="med"/>
            <a:tailEnd type="none" w="med" len="med"/>
          </a:ln>
        </p:spPr>
      </p:cxnSp>
      <p:cxnSp>
        <p:nvCxnSpPr>
          <p:cNvPr id="28" name="Shape 28"/>
          <p:cNvCxnSpPr/>
          <p:nvPr/>
        </p:nvCxnSpPr>
        <p:spPr>
          <a:xfrm>
            <a:off x="425198" y="415650"/>
            <a:ext cx="183300" cy="0"/>
          </a:xfrm>
          <a:prstGeom prst="straightConnector1">
            <a:avLst/>
          </a:prstGeom>
          <a:noFill/>
          <a:ln w="19050" cap="flat" cmpd="sng">
            <a:solidFill>
              <a:schemeClr val="dk2"/>
            </a:solidFill>
            <a:prstDash val="solid"/>
            <a:round/>
            <a:headEnd type="none" w="med" len="med"/>
            <a:tailEnd type="none" w="med" len="med"/>
          </a:ln>
        </p:spPr>
      </p:cxnSp>
      <p:sp>
        <p:nvSpPr>
          <p:cNvPr id="29" name="Shape 29"/>
          <p:cNvSpPr txBox="1">
            <a:spLocks noGrp="1"/>
          </p:cNvSpPr>
          <p:nvPr>
            <p:ph type="title"/>
          </p:nvPr>
        </p:nvSpPr>
        <p:spPr>
          <a:xfrm>
            <a:off x="2400250" y="575950"/>
            <a:ext cx="6321600" cy="6354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30" name="Shape 30"/>
          <p:cNvSpPr txBox="1">
            <a:spLocks noGrp="1"/>
          </p:cNvSpPr>
          <p:nvPr>
            <p:ph type="body" idx="1"/>
          </p:nvPr>
        </p:nvSpPr>
        <p:spPr>
          <a:xfrm>
            <a:off x="2410112" y="1595776"/>
            <a:ext cx="6321600" cy="3002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31" name="Shape 3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s-ES"/>
              <a:t>‹Nº›</a:t>
            </a:fld>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2"/>
        <p:cNvGrpSpPr/>
        <p:nvPr/>
      </p:nvGrpSpPr>
      <p:grpSpPr>
        <a:xfrm>
          <a:off x="0" y="0"/>
          <a:ext cx="0" cy="0"/>
          <a:chOff x="0" y="0"/>
          <a:chExt cx="0" cy="0"/>
        </a:xfrm>
      </p:grpSpPr>
      <p:cxnSp>
        <p:nvCxnSpPr>
          <p:cNvPr id="33" name="Shape 33"/>
          <p:cNvCxnSpPr/>
          <p:nvPr/>
        </p:nvCxnSpPr>
        <p:spPr>
          <a:xfrm>
            <a:off x="2477724" y="415650"/>
            <a:ext cx="6244200" cy="0"/>
          </a:xfrm>
          <a:prstGeom prst="straightConnector1">
            <a:avLst/>
          </a:prstGeom>
          <a:noFill/>
          <a:ln w="38100" cap="flat" cmpd="sng">
            <a:solidFill>
              <a:schemeClr val="dk2"/>
            </a:solidFill>
            <a:prstDash val="solid"/>
            <a:round/>
            <a:headEnd type="none" w="med" len="med"/>
            <a:tailEnd type="none" w="med" len="med"/>
          </a:ln>
        </p:spPr>
      </p:cxnSp>
      <p:cxnSp>
        <p:nvCxnSpPr>
          <p:cNvPr id="34" name="Shape 34"/>
          <p:cNvCxnSpPr/>
          <p:nvPr/>
        </p:nvCxnSpPr>
        <p:spPr>
          <a:xfrm>
            <a:off x="2477724" y="4740000"/>
            <a:ext cx="6244200" cy="0"/>
          </a:xfrm>
          <a:prstGeom prst="straightConnector1">
            <a:avLst/>
          </a:prstGeom>
          <a:noFill/>
          <a:ln w="19050" cap="flat" cmpd="sng">
            <a:solidFill>
              <a:schemeClr val="dk2"/>
            </a:solidFill>
            <a:prstDash val="solid"/>
            <a:round/>
            <a:headEnd type="none" w="med" len="med"/>
            <a:tailEnd type="none" w="med" len="med"/>
          </a:ln>
        </p:spPr>
      </p:cxnSp>
      <p:cxnSp>
        <p:nvCxnSpPr>
          <p:cNvPr id="35" name="Shape 35"/>
          <p:cNvCxnSpPr/>
          <p:nvPr/>
        </p:nvCxnSpPr>
        <p:spPr>
          <a:xfrm>
            <a:off x="425198" y="415650"/>
            <a:ext cx="183300" cy="0"/>
          </a:xfrm>
          <a:prstGeom prst="straightConnector1">
            <a:avLst/>
          </a:prstGeom>
          <a:noFill/>
          <a:ln w="19050" cap="flat" cmpd="sng">
            <a:solidFill>
              <a:schemeClr val="dk2"/>
            </a:solidFill>
            <a:prstDash val="solid"/>
            <a:round/>
            <a:headEnd type="none" w="med" len="med"/>
            <a:tailEnd type="none" w="med" len="med"/>
          </a:ln>
        </p:spPr>
      </p:cxnSp>
      <p:sp>
        <p:nvSpPr>
          <p:cNvPr id="36" name="Shape 36"/>
          <p:cNvSpPr txBox="1">
            <a:spLocks noGrp="1"/>
          </p:cNvSpPr>
          <p:nvPr>
            <p:ph type="title"/>
          </p:nvPr>
        </p:nvSpPr>
        <p:spPr>
          <a:xfrm>
            <a:off x="2400250" y="575950"/>
            <a:ext cx="6321600" cy="6354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37" name="Shape 37"/>
          <p:cNvSpPr txBox="1">
            <a:spLocks noGrp="1"/>
          </p:cNvSpPr>
          <p:nvPr>
            <p:ph type="body" idx="1"/>
          </p:nvPr>
        </p:nvSpPr>
        <p:spPr>
          <a:xfrm>
            <a:off x="2400303" y="1602675"/>
            <a:ext cx="3071400" cy="3002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8" name="Shape 38"/>
          <p:cNvSpPr txBox="1">
            <a:spLocks noGrp="1"/>
          </p:cNvSpPr>
          <p:nvPr>
            <p:ph type="body" idx="2"/>
          </p:nvPr>
        </p:nvSpPr>
        <p:spPr>
          <a:xfrm>
            <a:off x="5650572" y="1602675"/>
            <a:ext cx="3071400" cy="3002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9" name="Shape 39"/>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s-ES"/>
              <a:t>‹Nº›</a:t>
            </a:fld>
            <a:endParaRPr lang="es-E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03300" y="411575"/>
            <a:ext cx="8520600" cy="6396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42" name="Shape 42"/>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s-ES"/>
              <a:t>‹Nº›</a:t>
            </a:fld>
            <a:endParaRPr lang="es-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3"/>
        <p:cNvGrpSpPr/>
        <p:nvPr/>
      </p:nvGrpSpPr>
      <p:grpSpPr>
        <a:xfrm>
          <a:off x="0" y="0"/>
          <a:ext cx="0" cy="0"/>
          <a:chOff x="0" y="0"/>
          <a:chExt cx="0" cy="0"/>
        </a:xfrm>
      </p:grpSpPr>
      <p:cxnSp>
        <p:nvCxnSpPr>
          <p:cNvPr id="44" name="Shape 44"/>
          <p:cNvCxnSpPr/>
          <p:nvPr/>
        </p:nvCxnSpPr>
        <p:spPr>
          <a:xfrm>
            <a:off x="425198" y="415650"/>
            <a:ext cx="183300" cy="0"/>
          </a:xfrm>
          <a:prstGeom prst="straightConnector1">
            <a:avLst/>
          </a:prstGeom>
          <a:noFill/>
          <a:ln w="19050" cap="flat" cmpd="sng">
            <a:solidFill>
              <a:schemeClr val="dk2"/>
            </a:solidFill>
            <a:prstDash val="solid"/>
            <a:round/>
            <a:headEnd type="none" w="med" len="med"/>
            <a:tailEnd type="none" w="med" len="med"/>
          </a:ln>
        </p:spPr>
      </p:cxnSp>
      <p:sp>
        <p:nvSpPr>
          <p:cNvPr id="45" name="Shape 45"/>
          <p:cNvSpPr txBox="1">
            <a:spLocks noGrp="1"/>
          </p:cNvSpPr>
          <p:nvPr>
            <p:ph type="title"/>
          </p:nvPr>
        </p:nvSpPr>
        <p:spPr>
          <a:xfrm>
            <a:off x="319500" y="936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46" name="Shape 46"/>
          <p:cNvSpPr txBox="1">
            <a:spLocks noGrp="1"/>
          </p:cNvSpPr>
          <p:nvPr>
            <p:ph type="body" idx="1"/>
          </p:nvPr>
        </p:nvSpPr>
        <p:spPr>
          <a:xfrm>
            <a:off x="319500" y="1846804"/>
            <a:ext cx="2808000" cy="28062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47" name="Shape 47"/>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s-ES"/>
              <a:t>‹Nº›</a:t>
            </a:fld>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48"/>
        <p:cNvGrpSpPr/>
        <p:nvPr/>
      </p:nvGrpSpPr>
      <p:grpSpPr>
        <a:xfrm>
          <a:off x="0" y="0"/>
          <a:ext cx="0" cy="0"/>
          <a:chOff x="0" y="0"/>
          <a:chExt cx="0" cy="0"/>
        </a:xfrm>
      </p:grpSpPr>
      <p:cxnSp>
        <p:nvCxnSpPr>
          <p:cNvPr id="49" name="Shape 49"/>
          <p:cNvCxnSpPr/>
          <p:nvPr/>
        </p:nvCxnSpPr>
        <p:spPr>
          <a:xfrm>
            <a:off x="425198" y="415650"/>
            <a:ext cx="183300" cy="0"/>
          </a:xfrm>
          <a:prstGeom prst="straightConnector1">
            <a:avLst/>
          </a:prstGeom>
          <a:noFill/>
          <a:ln w="19050" cap="flat" cmpd="sng">
            <a:solidFill>
              <a:schemeClr val="lt1"/>
            </a:solidFill>
            <a:prstDash val="solid"/>
            <a:round/>
            <a:headEnd type="none" w="med" len="med"/>
            <a:tailEnd type="none" w="med" len="med"/>
          </a:ln>
        </p:spPr>
      </p:cxnSp>
      <p:sp>
        <p:nvSpPr>
          <p:cNvPr id="50" name="Shape 50"/>
          <p:cNvSpPr txBox="1">
            <a:spLocks noGrp="1"/>
          </p:cNvSpPr>
          <p:nvPr>
            <p:ph type="title"/>
          </p:nvPr>
        </p:nvSpPr>
        <p:spPr>
          <a:xfrm>
            <a:off x="283103" y="712141"/>
            <a:ext cx="6244200" cy="3835500"/>
          </a:xfrm>
          <a:prstGeom prst="rect">
            <a:avLst/>
          </a:prstGeom>
        </p:spPr>
        <p:txBody>
          <a:bodyPr wrap="square" lIns="91425" tIns="91425" rIns="91425" bIns="91425" anchor="ctr" anchorCtr="0"/>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a:endParaRPr/>
          </a:p>
        </p:txBody>
      </p:sp>
      <p:sp>
        <p:nvSpPr>
          <p:cNvPr id="51" name="Shape 51"/>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s-ES">
                <a:solidFill>
                  <a:schemeClr val="lt1"/>
                </a:solidFill>
              </a:rPr>
              <a:t>‹Nº›</a:t>
            </a:fld>
            <a:endParaRPr lang="es-ES" dirty="0">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2"/>
        <p:cNvGrpSpPr/>
        <p:nvPr/>
      </p:nvGrpSpPr>
      <p:grpSpPr>
        <a:xfrm>
          <a:off x="0" y="0"/>
          <a:ext cx="0" cy="0"/>
          <a:chOff x="0" y="0"/>
          <a:chExt cx="0" cy="0"/>
        </a:xfrm>
      </p:grpSpPr>
      <p:sp>
        <p:nvSpPr>
          <p:cNvPr id="53" name="Shape 53"/>
          <p:cNvSpPr/>
          <p:nvPr/>
        </p:nvSpPr>
        <p:spPr>
          <a:xfrm>
            <a:off x="4572000" y="125"/>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dirty="0"/>
          </a:p>
        </p:txBody>
      </p:sp>
      <p:cxnSp>
        <p:nvCxnSpPr>
          <p:cNvPr id="54" name="Shape 54"/>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55" name="Shape 55"/>
          <p:cNvSpPr txBox="1">
            <a:spLocks noGrp="1"/>
          </p:cNvSpPr>
          <p:nvPr>
            <p:ph type="title"/>
          </p:nvPr>
        </p:nvSpPr>
        <p:spPr>
          <a:xfrm>
            <a:off x="265500" y="1397350"/>
            <a:ext cx="4045200" cy="1318200"/>
          </a:xfrm>
          <a:prstGeom prst="rect">
            <a:avLst/>
          </a:prstGeom>
        </p:spPr>
        <p:txBody>
          <a:bodyPr wrap="square" lIns="91425" tIns="91425" rIns="91425" bIns="91425" anchor="b" anchorCtr="0"/>
          <a:lstStyle>
            <a:lvl1pPr lvl="0" algn="ctr">
              <a:spcBef>
                <a:spcPts val="0"/>
              </a:spcBef>
              <a:buClr>
                <a:schemeClr val="dk1"/>
              </a:buClr>
              <a:buSzPts val="3600"/>
              <a:buNone/>
              <a:defRPr sz="3600">
                <a:solidFill>
                  <a:schemeClr val="dk1"/>
                </a:solidFill>
              </a:defRPr>
            </a:lvl1pPr>
            <a:lvl2pPr lvl="1" algn="ctr">
              <a:spcBef>
                <a:spcPts val="0"/>
              </a:spcBef>
              <a:buClr>
                <a:schemeClr val="dk1"/>
              </a:buClr>
              <a:buSzPts val="3600"/>
              <a:buNone/>
              <a:defRPr sz="3600">
                <a:solidFill>
                  <a:schemeClr val="dk1"/>
                </a:solidFill>
              </a:defRPr>
            </a:lvl2pPr>
            <a:lvl3pPr lvl="2" algn="ctr">
              <a:spcBef>
                <a:spcPts val="0"/>
              </a:spcBef>
              <a:buClr>
                <a:schemeClr val="dk1"/>
              </a:buClr>
              <a:buSzPts val="3600"/>
              <a:buNone/>
              <a:defRPr sz="3600">
                <a:solidFill>
                  <a:schemeClr val="dk1"/>
                </a:solidFill>
              </a:defRPr>
            </a:lvl3pPr>
            <a:lvl4pPr lvl="3" algn="ctr">
              <a:spcBef>
                <a:spcPts val="0"/>
              </a:spcBef>
              <a:buClr>
                <a:schemeClr val="dk1"/>
              </a:buClr>
              <a:buSzPts val="3600"/>
              <a:buNone/>
              <a:defRPr sz="3600">
                <a:solidFill>
                  <a:schemeClr val="dk1"/>
                </a:solidFill>
              </a:defRPr>
            </a:lvl4pPr>
            <a:lvl5pPr lvl="4" algn="ctr">
              <a:spcBef>
                <a:spcPts val="0"/>
              </a:spcBef>
              <a:buClr>
                <a:schemeClr val="dk1"/>
              </a:buClr>
              <a:buSzPts val="3600"/>
              <a:buNone/>
              <a:defRPr sz="3600">
                <a:solidFill>
                  <a:schemeClr val="dk1"/>
                </a:solidFill>
              </a:defRPr>
            </a:lvl5pPr>
            <a:lvl6pPr lvl="5" algn="ctr">
              <a:spcBef>
                <a:spcPts val="0"/>
              </a:spcBef>
              <a:buClr>
                <a:schemeClr val="dk1"/>
              </a:buClr>
              <a:buSzPts val="3600"/>
              <a:buNone/>
              <a:defRPr sz="3600">
                <a:solidFill>
                  <a:schemeClr val="dk1"/>
                </a:solidFill>
              </a:defRPr>
            </a:lvl6pPr>
            <a:lvl7pPr lvl="6" algn="ctr">
              <a:spcBef>
                <a:spcPts val="0"/>
              </a:spcBef>
              <a:buClr>
                <a:schemeClr val="dk1"/>
              </a:buClr>
              <a:buSzPts val="3600"/>
              <a:buNone/>
              <a:defRPr sz="3600">
                <a:solidFill>
                  <a:schemeClr val="dk1"/>
                </a:solidFill>
              </a:defRPr>
            </a:lvl7pPr>
            <a:lvl8pPr lvl="7" algn="ctr">
              <a:spcBef>
                <a:spcPts val="0"/>
              </a:spcBef>
              <a:buClr>
                <a:schemeClr val="dk1"/>
              </a:buClr>
              <a:buSzPts val="3600"/>
              <a:buNone/>
              <a:defRPr sz="3600">
                <a:solidFill>
                  <a:schemeClr val="dk1"/>
                </a:solidFill>
              </a:defRPr>
            </a:lvl8pPr>
            <a:lvl9pPr lvl="8" algn="ctr">
              <a:spcBef>
                <a:spcPts val="0"/>
              </a:spcBef>
              <a:buClr>
                <a:schemeClr val="dk1"/>
              </a:buClr>
              <a:buSzPts val="3600"/>
              <a:buNone/>
              <a:defRPr sz="3600">
                <a:solidFill>
                  <a:schemeClr val="dk1"/>
                </a:solidFill>
              </a:defRPr>
            </a:lvl9pPr>
          </a:lstStyle>
          <a:p>
            <a:endParaRPr/>
          </a:p>
        </p:txBody>
      </p:sp>
      <p:sp>
        <p:nvSpPr>
          <p:cNvPr id="56" name="Shape 56"/>
          <p:cNvSpPr txBox="1">
            <a:spLocks noGrp="1"/>
          </p:cNvSpPr>
          <p:nvPr>
            <p:ph type="subTitle" idx="1"/>
          </p:nvPr>
        </p:nvSpPr>
        <p:spPr>
          <a:xfrm>
            <a:off x="265500" y="273537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7" name="Shape 57"/>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a:endParaRPr/>
          </a:p>
        </p:txBody>
      </p:sp>
      <p:sp>
        <p:nvSpPr>
          <p:cNvPr id="58" name="Shape 58"/>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s-ES">
                <a:solidFill>
                  <a:schemeClr val="lt1"/>
                </a:solidFill>
              </a:rPr>
              <a:t>‹Nº›</a:t>
            </a:fld>
            <a:endParaRPr lang="es-ES" dirty="0">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9"/>
        <p:cNvGrpSpPr/>
        <p:nvPr/>
      </p:nvGrpSpPr>
      <p:grpSpPr>
        <a:xfrm>
          <a:off x="0" y="0"/>
          <a:ext cx="0" cy="0"/>
          <a:chOff x="0" y="0"/>
          <a:chExt cx="0" cy="0"/>
        </a:xfrm>
      </p:grpSpPr>
      <p:cxnSp>
        <p:nvCxnSpPr>
          <p:cNvPr id="60" name="Shape 60"/>
          <p:cNvCxnSpPr/>
          <p:nvPr/>
        </p:nvCxnSpPr>
        <p:spPr>
          <a:xfrm>
            <a:off x="425200" y="4740000"/>
            <a:ext cx="8296800" cy="0"/>
          </a:xfrm>
          <a:prstGeom prst="straightConnector1">
            <a:avLst/>
          </a:prstGeom>
          <a:noFill/>
          <a:ln w="19050" cap="flat" cmpd="sng">
            <a:solidFill>
              <a:schemeClr val="dk2"/>
            </a:solidFill>
            <a:prstDash val="solid"/>
            <a:round/>
            <a:headEnd type="none" w="med" len="med"/>
            <a:tailEnd type="none" w="med" len="med"/>
          </a:ln>
        </p:spPr>
      </p:cxnSp>
      <p:cxnSp>
        <p:nvCxnSpPr>
          <p:cNvPr id="61" name="Shape 61"/>
          <p:cNvCxnSpPr/>
          <p:nvPr/>
        </p:nvCxnSpPr>
        <p:spPr>
          <a:xfrm>
            <a:off x="425198" y="415650"/>
            <a:ext cx="183300" cy="0"/>
          </a:xfrm>
          <a:prstGeom prst="straightConnector1">
            <a:avLst/>
          </a:prstGeom>
          <a:noFill/>
          <a:ln w="19050" cap="flat" cmpd="sng">
            <a:solidFill>
              <a:schemeClr val="dk2"/>
            </a:solidFill>
            <a:prstDash val="solid"/>
            <a:round/>
            <a:headEnd type="none" w="med" len="med"/>
            <a:tailEnd type="none" w="med" len="med"/>
          </a:ln>
        </p:spPr>
      </p:cxnSp>
      <p:sp>
        <p:nvSpPr>
          <p:cNvPr id="62" name="Shape 62"/>
          <p:cNvSpPr txBox="1">
            <a:spLocks noGrp="1"/>
          </p:cNvSpPr>
          <p:nvPr>
            <p:ph type="body" idx="1"/>
          </p:nvPr>
        </p:nvSpPr>
        <p:spPr>
          <a:xfrm>
            <a:off x="328017" y="4226025"/>
            <a:ext cx="8388600" cy="3936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63" name="Shape 63"/>
          <p:cNvSpPr txBox="1">
            <a:spLocks noGrp="1"/>
          </p:cNvSpPr>
          <p:nvPr>
            <p:ph type="sldNum" idx="12"/>
          </p:nvPr>
        </p:nvSpPr>
        <p:spPr>
          <a:xfrm>
            <a:off x="8497999" y="468875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s-ES"/>
              <a:t>‹Nº›</a:t>
            </a:fld>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400250" y="575950"/>
            <a:ext cx="6321600" cy="635400"/>
          </a:xfrm>
          <a:prstGeom prst="rect">
            <a:avLst/>
          </a:prstGeom>
          <a:noFill/>
          <a:ln>
            <a:noFill/>
          </a:ln>
        </p:spPr>
        <p:txBody>
          <a:bodyPr wrap="square" lIns="91425" tIns="91425" rIns="91425" bIns="91425" anchor="t" anchorCtr="0"/>
          <a:lstStyle>
            <a:lvl1pPr lvl="0">
              <a:spcBef>
                <a:spcPts val="0"/>
              </a:spcBef>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11" name="Shape 11"/>
          <p:cNvSpPr txBox="1">
            <a:spLocks noGrp="1"/>
          </p:cNvSpPr>
          <p:nvPr>
            <p:ph type="body" idx="1"/>
          </p:nvPr>
        </p:nvSpPr>
        <p:spPr>
          <a:xfrm>
            <a:off x="2410112" y="1595776"/>
            <a:ext cx="6321600" cy="3002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12" name="Shape 12"/>
          <p:cNvSpPr txBox="1">
            <a:spLocks noGrp="1"/>
          </p:cNvSpPr>
          <p:nvPr>
            <p:ph type="sldNum" idx="12"/>
          </p:nvPr>
        </p:nvSpPr>
        <p:spPr>
          <a:xfrm>
            <a:off x="8497999" y="4688759"/>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s-ES" sz="1000">
                <a:solidFill>
                  <a:schemeClr val="dk2"/>
                </a:solidFill>
                <a:latin typeface="Lato"/>
                <a:ea typeface="Lato"/>
                <a:cs typeface="Lato"/>
                <a:sym typeface="Lato"/>
              </a:rPr>
              <a:t>‹Nº›</a:t>
            </a:fld>
            <a:endParaRPr lang="es-ES" sz="1000" dirty="0">
              <a:solidFill>
                <a:schemeClr val="dk2"/>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Recoleccion/levantamiento%20de%20Informacion.docx"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hyperlink" Target="Recoleccion/levantamiento%20de%20Informacion.docx"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hyperlink" Target="Inventario%20de%20%20Equipos%202017.xls"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hyperlink" Target="formato-ieee-830.doc"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hyperlink" Target="formato-ieee-830.doc" TargetMode="Externa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formato-ieee-830%20Dossimmed-refinados.doc"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formato-ieee-830%20Dossimmed-refinados.doc" TargetMode="External"/><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PROYEC_1.mpp"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PROYEC_1.pdf"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5.xml"/><Relationship Id="rId5" Type="http://schemas.openxmlformats.org/officeDocument/2006/relationships/hyperlink" Target="Diccionario_Dossimmed" TargetMode="Externa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Shape 87"/>
          <p:cNvPicPr preferRelativeResize="0"/>
          <p:nvPr/>
        </p:nvPicPr>
        <p:blipFill>
          <a:blip r:embed="rId3">
            <a:alphaModFix/>
          </a:blip>
          <a:stretch>
            <a:fillRect/>
          </a:stretch>
        </p:blipFill>
        <p:spPr>
          <a:xfrm>
            <a:off x="301750" y="3275075"/>
            <a:ext cx="5297754" cy="850425"/>
          </a:xfrm>
          <a:prstGeom prst="rect">
            <a:avLst/>
          </a:prstGeom>
          <a:noFill/>
          <a:ln>
            <a:noFill/>
          </a:ln>
        </p:spPr>
      </p:pic>
      <p:sp>
        <p:nvSpPr>
          <p:cNvPr id="88" name="Shape 88"/>
          <p:cNvSpPr txBox="1"/>
          <p:nvPr/>
        </p:nvSpPr>
        <p:spPr>
          <a:xfrm>
            <a:off x="551729" y="833442"/>
            <a:ext cx="4432500" cy="9540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3000" b="1" dirty="0">
                <a:solidFill>
                  <a:srgbClr val="31859B"/>
                </a:solidFill>
                <a:latin typeface="Calibri"/>
                <a:ea typeface="Calibri"/>
                <a:cs typeface="Calibri"/>
                <a:sym typeface="Calibri"/>
              </a:rPr>
              <a:t>Proyectos Primer</a:t>
            </a:r>
            <a:r>
              <a:rPr lang="es-ES" sz="2800" b="1" dirty="0">
                <a:solidFill>
                  <a:schemeClr val="lt1"/>
                </a:solidFill>
                <a:latin typeface="Calibri"/>
                <a:ea typeface="Calibri"/>
                <a:cs typeface="Calibri"/>
                <a:sym typeface="Calibri"/>
              </a:rPr>
              <a:t> </a:t>
            </a:r>
            <a:r>
              <a:rPr lang="es-ES" sz="3000" b="1" dirty="0">
                <a:solidFill>
                  <a:srgbClr val="31859B"/>
                </a:solidFill>
                <a:latin typeface="Calibri"/>
                <a:ea typeface="Calibri"/>
                <a:cs typeface="Calibri"/>
                <a:sym typeface="Calibri"/>
              </a:rPr>
              <a:t>Trimestre ADSI Nocturno</a:t>
            </a:r>
          </a:p>
          <a:p>
            <a:pPr marL="0" marR="0" lvl="0" indent="0" algn="l" rtl="0">
              <a:spcBef>
                <a:spcPts val="0"/>
              </a:spcBef>
              <a:buNone/>
            </a:pPr>
            <a:endParaRPr sz="2800" b="1" dirty="0">
              <a:solidFill>
                <a:schemeClr val="lt1"/>
              </a:solidFill>
              <a:latin typeface="Calibri"/>
              <a:ea typeface="Calibri"/>
              <a:cs typeface="Calibri"/>
              <a:sym typeface="Calibri"/>
            </a:endParaRPr>
          </a:p>
        </p:txBody>
      </p:sp>
      <p:sp>
        <p:nvSpPr>
          <p:cNvPr id="89" name="Shape 89"/>
          <p:cNvSpPr txBox="1"/>
          <p:nvPr/>
        </p:nvSpPr>
        <p:spPr>
          <a:xfrm>
            <a:off x="261428" y="2219600"/>
            <a:ext cx="5378400" cy="991500"/>
          </a:xfrm>
          <a:prstGeom prst="rect">
            <a:avLst/>
          </a:prstGeom>
          <a:noFill/>
          <a:ln>
            <a:noFill/>
          </a:ln>
        </p:spPr>
        <p:txBody>
          <a:bodyPr wrap="square" lIns="91425" tIns="45700" rIns="91425" bIns="45700" anchor="ctr" anchorCtr="0">
            <a:noAutofit/>
          </a:bodyPr>
          <a:lstStyle/>
          <a:p>
            <a:pPr marL="0" marR="0" lvl="0" indent="0" algn="l" rtl="0">
              <a:spcBef>
                <a:spcPts val="0"/>
              </a:spcBef>
              <a:buNone/>
            </a:pPr>
            <a:r>
              <a:rPr lang="es-ES" sz="2400" b="1" i="0" u="none" strike="noStrike" cap="none" dirty="0">
                <a:solidFill>
                  <a:srgbClr val="FF9900"/>
                </a:solidFill>
                <a:latin typeface="Calibri"/>
                <a:ea typeface="Calibri"/>
                <a:cs typeface="Calibri"/>
                <a:sym typeface="Calibri"/>
              </a:rPr>
              <a:t>Freddy Leonardo Castaño Fernández</a:t>
            </a:r>
          </a:p>
          <a:p>
            <a:pPr marL="0" marR="0" lvl="0" indent="0" algn="l" rtl="0">
              <a:spcBef>
                <a:spcPts val="0"/>
              </a:spcBef>
              <a:buNone/>
            </a:pPr>
            <a:r>
              <a:rPr lang="es-ES" sz="2400" b="1" i="0" u="none" strike="noStrike" cap="none" dirty="0">
                <a:solidFill>
                  <a:srgbClr val="FF9900"/>
                </a:solidFill>
                <a:latin typeface="Calibri"/>
                <a:ea typeface="Calibri"/>
                <a:cs typeface="Calibri"/>
                <a:sym typeface="Calibri"/>
              </a:rPr>
              <a:t>Ernesto Giraldo </a:t>
            </a:r>
            <a:r>
              <a:rPr lang="es-ES" sz="2400" b="1" i="0" u="none" strike="noStrike" cap="none" dirty="0" smtClean="0">
                <a:solidFill>
                  <a:srgbClr val="FF9900"/>
                </a:solidFill>
                <a:latin typeface="Calibri"/>
                <a:ea typeface="Calibri"/>
                <a:cs typeface="Calibri"/>
                <a:sym typeface="Calibri"/>
              </a:rPr>
              <a:t>Barón</a:t>
            </a:r>
          </a:p>
          <a:p>
            <a:pPr marL="0" marR="0" lvl="0" indent="0" algn="l" rtl="0">
              <a:spcBef>
                <a:spcPts val="0"/>
              </a:spcBef>
              <a:buNone/>
            </a:pPr>
            <a:r>
              <a:rPr lang="es-ES" sz="2400" b="1" i="0" u="none" strike="noStrike" cap="none" dirty="0" smtClean="0">
                <a:solidFill>
                  <a:srgbClr val="FF9900"/>
                </a:solidFill>
                <a:latin typeface="Calibri"/>
                <a:ea typeface="Calibri"/>
                <a:cs typeface="Calibri"/>
                <a:sym typeface="Calibri"/>
              </a:rPr>
              <a:t>Diego Alexander Martínez Parada</a:t>
            </a:r>
            <a:endParaRPr lang="es-ES" sz="2400" b="1" i="0" u="none" strike="noStrike" cap="none" dirty="0">
              <a:solidFill>
                <a:srgbClr val="FF99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p:nvPr/>
        </p:nvSpPr>
        <p:spPr>
          <a:xfrm>
            <a:off x="533478" y="2012401"/>
            <a:ext cx="2789400" cy="1200300"/>
          </a:xfrm>
          <a:prstGeom prst="rect">
            <a:avLst/>
          </a:prstGeom>
          <a:noFill/>
          <a:ln>
            <a:noFill/>
          </a:ln>
        </p:spPr>
        <p:txBody>
          <a:bodyPr wrap="square" lIns="91425" tIns="45700" rIns="91425" bIns="45700" anchor="t" anchorCtr="0">
            <a:noAutofit/>
          </a:bodyPr>
          <a:lstStyle/>
          <a:p>
            <a:pPr marL="0" lvl="0" indent="0" rtl="0">
              <a:spcBef>
                <a:spcPts val="560"/>
              </a:spcBef>
              <a:buNone/>
            </a:pPr>
            <a:r>
              <a:rPr lang="es-ES" sz="3000" dirty="0">
                <a:solidFill>
                  <a:srgbClr val="FFFFFF"/>
                </a:solidFill>
                <a:latin typeface="Calibri"/>
                <a:ea typeface="Calibri"/>
                <a:cs typeface="Calibri"/>
                <a:sym typeface="Calibri"/>
              </a:rPr>
              <a:t>Encuesta N°1</a:t>
            </a:r>
          </a:p>
        </p:txBody>
      </p:sp>
      <p:pic>
        <p:nvPicPr>
          <p:cNvPr id="155" name="Shape 155"/>
          <p:cNvPicPr preferRelativeResize="0"/>
          <p:nvPr/>
        </p:nvPicPr>
        <p:blipFill>
          <a:blip r:embed="rId3">
            <a:alphaModFix/>
          </a:blip>
          <a:stretch>
            <a:fillRect/>
          </a:stretch>
        </p:blipFill>
        <p:spPr>
          <a:xfrm>
            <a:off x="4341128" y="152400"/>
            <a:ext cx="4158705" cy="48387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p:nvPr/>
        </p:nvSpPr>
        <p:spPr>
          <a:xfrm>
            <a:off x="533478" y="2012401"/>
            <a:ext cx="2789400" cy="1200300"/>
          </a:xfrm>
          <a:prstGeom prst="rect">
            <a:avLst/>
          </a:prstGeom>
          <a:noFill/>
          <a:ln>
            <a:noFill/>
          </a:ln>
        </p:spPr>
        <p:txBody>
          <a:bodyPr wrap="square" lIns="91425" tIns="45700" rIns="91425" bIns="45700" anchor="t" anchorCtr="0">
            <a:noAutofit/>
          </a:bodyPr>
          <a:lstStyle/>
          <a:p>
            <a:pPr marL="0" lvl="0" indent="0" rtl="0">
              <a:spcBef>
                <a:spcPts val="560"/>
              </a:spcBef>
              <a:buNone/>
            </a:pPr>
            <a:r>
              <a:rPr lang="es-ES" sz="3000" dirty="0">
                <a:solidFill>
                  <a:srgbClr val="FFFFFF"/>
                </a:solidFill>
                <a:latin typeface="Calibri"/>
                <a:ea typeface="Calibri"/>
                <a:cs typeface="Calibri"/>
                <a:sym typeface="Calibri"/>
              </a:rPr>
              <a:t>Encuesta N°2</a:t>
            </a:r>
          </a:p>
        </p:txBody>
      </p:sp>
      <p:pic>
        <p:nvPicPr>
          <p:cNvPr id="161" name="Shape 161"/>
          <p:cNvPicPr preferRelativeResize="0"/>
          <p:nvPr/>
        </p:nvPicPr>
        <p:blipFill>
          <a:blip r:embed="rId3">
            <a:alphaModFix/>
          </a:blip>
          <a:stretch>
            <a:fillRect/>
          </a:stretch>
        </p:blipFill>
        <p:spPr>
          <a:xfrm>
            <a:off x="4155603" y="193200"/>
            <a:ext cx="4332837" cy="4838701"/>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p:cNvPicPr preferRelativeResize="0"/>
          <p:nvPr/>
        </p:nvPicPr>
        <p:blipFill rotWithShape="1">
          <a:blip r:embed="rId3">
            <a:alphaModFix/>
          </a:blip>
          <a:srcRect/>
          <a:stretch/>
        </p:blipFill>
        <p:spPr>
          <a:xfrm>
            <a:off x="1101721" y="1958193"/>
            <a:ext cx="241298" cy="38100"/>
          </a:xfrm>
          <a:prstGeom prst="rect">
            <a:avLst/>
          </a:prstGeom>
          <a:noFill/>
          <a:ln>
            <a:noFill/>
          </a:ln>
        </p:spPr>
      </p:pic>
      <p:sp>
        <p:nvSpPr>
          <p:cNvPr id="167" name="Shape 167"/>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Técnicas </a:t>
            </a:r>
            <a:r>
              <a:rPr lang="es-ES" sz="3000" b="1" dirty="0">
                <a:solidFill>
                  <a:srgbClr val="E8E6E8"/>
                </a:solidFill>
                <a:latin typeface="Calibri"/>
                <a:ea typeface="Calibri"/>
                <a:cs typeface="Calibri"/>
                <a:sym typeface="Calibri"/>
              </a:rPr>
              <a:t>de Levantamiento de </a:t>
            </a:r>
            <a:r>
              <a:rPr lang="es-ES" sz="3000" b="1" dirty="0" smtClean="0">
                <a:solidFill>
                  <a:srgbClr val="E8E6E8"/>
                </a:solidFill>
                <a:latin typeface="Calibri"/>
                <a:ea typeface="Calibri"/>
                <a:cs typeface="Calibri"/>
                <a:sym typeface="Calibri"/>
              </a:rPr>
              <a:t>Información</a:t>
            </a:r>
            <a:endParaRPr lang="es-ES" sz="3000" b="1" dirty="0">
              <a:solidFill>
                <a:srgbClr val="E8E6E8"/>
              </a:solidFill>
              <a:latin typeface="Calibri"/>
              <a:ea typeface="Calibri"/>
              <a:cs typeface="Calibri"/>
              <a:sym typeface="Calibri"/>
            </a:endParaRPr>
          </a:p>
          <a:p>
            <a:pPr marL="0" lvl="0" indent="-69850" rtl="0">
              <a:spcBef>
                <a:spcPts val="560"/>
              </a:spcBef>
              <a:buSzPts val="1100"/>
              <a:buNone/>
            </a:pPr>
            <a:r>
              <a:rPr lang="es-ES" b="1" dirty="0">
                <a:solidFill>
                  <a:srgbClr val="E8E6E8"/>
                </a:solidFill>
                <a:latin typeface="Calibri"/>
                <a:ea typeface="Calibri"/>
                <a:cs typeface="Calibri"/>
                <a:sym typeface="Calibri"/>
              </a:rPr>
              <a:t>Rol Asesor</a:t>
            </a:r>
          </a:p>
        </p:txBody>
      </p:sp>
      <p:pic>
        <p:nvPicPr>
          <p:cNvPr id="168" name="Shape 168"/>
          <p:cNvPicPr preferRelativeResize="0"/>
          <p:nvPr/>
        </p:nvPicPr>
        <p:blipFill>
          <a:blip r:embed="rId4">
            <a:alphaModFix/>
          </a:blip>
          <a:stretch>
            <a:fillRect/>
          </a:stretch>
        </p:blipFill>
        <p:spPr>
          <a:xfrm>
            <a:off x="0" y="1024025"/>
            <a:ext cx="5389775" cy="2748550"/>
          </a:xfrm>
          <a:prstGeom prst="rect">
            <a:avLst/>
          </a:prstGeom>
          <a:noFill/>
          <a:ln>
            <a:noFill/>
          </a:ln>
        </p:spPr>
      </p:pic>
      <p:pic>
        <p:nvPicPr>
          <p:cNvPr id="169" name="Shape 169"/>
          <p:cNvPicPr preferRelativeResize="0"/>
          <p:nvPr/>
        </p:nvPicPr>
        <p:blipFill>
          <a:blip r:embed="rId5">
            <a:alphaModFix/>
          </a:blip>
          <a:stretch>
            <a:fillRect/>
          </a:stretch>
        </p:blipFill>
        <p:spPr>
          <a:xfrm>
            <a:off x="3804575" y="2621675"/>
            <a:ext cx="5389775" cy="2521825"/>
          </a:xfrm>
          <a:prstGeom prst="rect">
            <a:avLst/>
          </a:prstGeom>
          <a:noFill/>
          <a:ln>
            <a:noFill/>
          </a:ln>
        </p:spPr>
      </p:pic>
      <p:sp>
        <p:nvSpPr>
          <p:cNvPr id="2" name="CuadroTexto 1"/>
          <p:cNvSpPr txBox="1"/>
          <p:nvPr/>
        </p:nvSpPr>
        <p:spPr>
          <a:xfrm>
            <a:off x="0" y="4896740"/>
            <a:ext cx="2033899" cy="307777"/>
          </a:xfrm>
          <a:prstGeom prst="rect">
            <a:avLst/>
          </a:prstGeom>
          <a:noFill/>
        </p:spPr>
        <p:txBody>
          <a:bodyPr wrap="square" rtlCol="0">
            <a:spAutoFit/>
          </a:bodyPr>
          <a:lstStyle/>
          <a:p>
            <a:r>
              <a:rPr lang="es-CO" dirty="0" smtClean="0">
                <a:hlinkClick r:id="rId6" action="ppaction://hlinkfile"/>
              </a:rPr>
              <a:t>Informe Completo</a:t>
            </a:r>
            <a:endParaRPr lang="es-CO"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Shape 174"/>
          <p:cNvPicPr preferRelativeResize="0"/>
          <p:nvPr/>
        </p:nvPicPr>
        <p:blipFill rotWithShape="1">
          <a:blip r:embed="rId3">
            <a:alphaModFix/>
          </a:blip>
          <a:srcRect/>
          <a:stretch/>
        </p:blipFill>
        <p:spPr>
          <a:xfrm>
            <a:off x="1101721" y="1958193"/>
            <a:ext cx="241298" cy="38100"/>
          </a:xfrm>
          <a:prstGeom prst="rect">
            <a:avLst/>
          </a:prstGeom>
          <a:noFill/>
          <a:ln>
            <a:noFill/>
          </a:ln>
        </p:spPr>
      </p:pic>
      <p:sp>
        <p:nvSpPr>
          <p:cNvPr id="175" name="Shape 175"/>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Técnicas </a:t>
            </a:r>
            <a:r>
              <a:rPr lang="es-ES" sz="3000" b="1" dirty="0">
                <a:solidFill>
                  <a:srgbClr val="E8E6E8"/>
                </a:solidFill>
                <a:latin typeface="Calibri"/>
                <a:ea typeface="Calibri"/>
                <a:cs typeface="Calibri"/>
                <a:sym typeface="Calibri"/>
              </a:rPr>
              <a:t>de Levantamiento de </a:t>
            </a:r>
            <a:r>
              <a:rPr lang="es-ES" sz="3000" b="1" dirty="0" smtClean="0">
                <a:solidFill>
                  <a:srgbClr val="E8E6E8"/>
                </a:solidFill>
                <a:latin typeface="Calibri"/>
                <a:ea typeface="Calibri"/>
                <a:cs typeface="Calibri"/>
                <a:sym typeface="Calibri"/>
              </a:rPr>
              <a:t>Información</a:t>
            </a:r>
            <a:endParaRPr lang="es-ES" sz="3000" b="1" dirty="0">
              <a:solidFill>
                <a:srgbClr val="E8E6E8"/>
              </a:solidFill>
              <a:latin typeface="Calibri"/>
              <a:ea typeface="Calibri"/>
              <a:cs typeface="Calibri"/>
              <a:sym typeface="Calibri"/>
            </a:endParaRPr>
          </a:p>
          <a:p>
            <a:pPr marL="0" lvl="0" indent="-69850" rtl="0">
              <a:spcBef>
                <a:spcPts val="560"/>
              </a:spcBef>
              <a:buSzPts val="1100"/>
              <a:buNone/>
            </a:pPr>
            <a:r>
              <a:rPr lang="es-ES" b="1" dirty="0">
                <a:solidFill>
                  <a:srgbClr val="E8E6E8"/>
                </a:solidFill>
                <a:latin typeface="Calibri"/>
                <a:ea typeface="Calibri"/>
                <a:cs typeface="Calibri"/>
                <a:sym typeface="Calibri"/>
              </a:rPr>
              <a:t>Rol Coordinador</a:t>
            </a:r>
          </a:p>
        </p:txBody>
      </p:sp>
      <p:pic>
        <p:nvPicPr>
          <p:cNvPr id="176" name="Shape 176"/>
          <p:cNvPicPr preferRelativeResize="0"/>
          <p:nvPr/>
        </p:nvPicPr>
        <p:blipFill>
          <a:blip r:embed="rId4">
            <a:alphaModFix/>
          </a:blip>
          <a:stretch>
            <a:fillRect/>
          </a:stretch>
        </p:blipFill>
        <p:spPr>
          <a:xfrm>
            <a:off x="-82475" y="997125"/>
            <a:ext cx="5402842" cy="2521825"/>
          </a:xfrm>
          <a:prstGeom prst="rect">
            <a:avLst/>
          </a:prstGeom>
          <a:noFill/>
          <a:ln>
            <a:noFill/>
          </a:ln>
        </p:spPr>
      </p:pic>
      <p:pic>
        <p:nvPicPr>
          <p:cNvPr id="177" name="Shape 177"/>
          <p:cNvPicPr preferRelativeResize="0"/>
          <p:nvPr/>
        </p:nvPicPr>
        <p:blipFill>
          <a:blip r:embed="rId5">
            <a:alphaModFix/>
          </a:blip>
          <a:stretch>
            <a:fillRect/>
          </a:stretch>
        </p:blipFill>
        <p:spPr>
          <a:xfrm>
            <a:off x="4226125" y="2404300"/>
            <a:ext cx="4917875" cy="2739200"/>
          </a:xfrm>
          <a:prstGeom prst="rect">
            <a:avLst/>
          </a:prstGeom>
          <a:noFill/>
          <a:ln>
            <a:noFill/>
          </a:ln>
        </p:spPr>
      </p:pic>
      <p:sp>
        <p:nvSpPr>
          <p:cNvPr id="6" name="CuadroTexto 5"/>
          <p:cNvSpPr txBox="1"/>
          <p:nvPr/>
        </p:nvSpPr>
        <p:spPr>
          <a:xfrm>
            <a:off x="0" y="4896740"/>
            <a:ext cx="2033899" cy="307777"/>
          </a:xfrm>
          <a:prstGeom prst="rect">
            <a:avLst/>
          </a:prstGeom>
          <a:noFill/>
        </p:spPr>
        <p:txBody>
          <a:bodyPr wrap="square" rtlCol="0">
            <a:spAutoFit/>
          </a:bodyPr>
          <a:lstStyle/>
          <a:p>
            <a:r>
              <a:rPr lang="es-CO" dirty="0" smtClean="0">
                <a:hlinkClick r:id="rId6" action="ppaction://hlinkfile"/>
              </a:rPr>
              <a:t>Informe Completo</a:t>
            </a:r>
            <a:endParaRPr lang="es-CO"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a:stretch/>
        </p:blipFill>
        <p:spPr>
          <a:xfrm>
            <a:off x="1101721" y="1958193"/>
            <a:ext cx="241298" cy="38100"/>
          </a:xfrm>
          <a:prstGeom prst="rect">
            <a:avLst/>
          </a:prstGeom>
          <a:noFill/>
          <a:ln>
            <a:noFill/>
          </a:ln>
        </p:spPr>
      </p:pic>
      <p:sp>
        <p:nvSpPr>
          <p:cNvPr id="183" name="Shape 183"/>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a:solidFill>
                  <a:srgbClr val="E8E6E8"/>
                </a:solidFill>
                <a:latin typeface="Calibri"/>
                <a:ea typeface="Calibri"/>
                <a:cs typeface="Calibri"/>
                <a:sym typeface="Calibri"/>
              </a:rPr>
              <a:t>Mapa De </a:t>
            </a:r>
            <a:r>
              <a:rPr lang="es-ES" sz="3000" b="1" dirty="0" smtClean="0">
                <a:solidFill>
                  <a:srgbClr val="E8E6E8"/>
                </a:solidFill>
                <a:latin typeface="Calibri"/>
                <a:ea typeface="Calibri"/>
                <a:cs typeface="Calibri"/>
                <a:sym typeface="Calibri"/>
              </a:rPr>
              <a:t>Procesos General</a:t>
            </a:r>
            <a:endParaRPr lang="es-ES" sz="3000" b="1" dirty="0">
              <a:solidFill>
                <a:srgbClr val="E8E6E8"/>
              </a:solidFill>
              <a:latin typeface="Calibri"/>
              <a:ea typeface="Calibri"/>
              <a:cs typeface="Calibri"/>
              <a:sym typeface="Calibri"/>
            </a:endParaRPr>
          </a:p>
          <a:p>
            <a:pPr marL="0" lvl="0" indent="-69850" rtl="0">
              <a:spcBef>
                <a:spcPts val="560"/>
              </a:spcBef>
              <a:buSzPts val="1100"/>
              <a:buNone/>
            </a:pPr>
            <a:endParaRPr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4"/>
          <a:stretch>
            <a:fillRect/>
          </a:stretch>
        </p:blipFill>
        <p:spPr>
          <a:xfrm>
            <a:off x="-68366" y="1028215"/>
            <a:ext cx="9144000" cy="411528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a:stretch/>
        </p:blipFill>
        <p:spPr>
          <a:xfrm>
            <a:off x="1101721" y="1958193"/>
            <a:ext cx="241298" cy="38100"/>
          </a:xfrm>
          <a:prstGeom prst="rect">
            <a:avLst/>
          </a:prstGeom>
          <a:noFill/>
          <a:ln>
            <a:noFill/>
          </a:ln>
        </p:spPr>
      </p:pic>
      <p:sp>
        <p:nvSpPr>
          <p:cNvPr id="183" name="Shape 183"/>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a:solidFill>
                  <a:srgbClr val="E8E6E8"/>
                </a:solidFill>
                <a:latin typeface="Calibri"/>
                <a:ea typeface="Calibri"/>
                <a:cs typeface="Calibri"/>
                <a:sym typeface="Calibri"/>
              </a:rPr>
              <a:t>Mapa De </a:t>
            </a:r>
            <a:r>
              <a:rPr lang="es-ES" sz="3000" b="1" dirty="0" smtClean="0">
                <a:solidFill>
                  <a:srgbClr val="E8E6E8"/>
                </a:solidFill>
                <a:latin typeface="Calibri"/>
                <a:ea typeface="Calibri"/>
                <a:cs typeface="Calibri"/>
                <a:sym typeface="Calibri"/>
              </a:rPr>
              <a:t>Procesos Reporte de Ventas</a:t>
            </a:r>
            <a:endParaRPr lang="es-ES" sz="3000" b="1" dirty="0">
              <a:solidFill>
                <a:srgbClr val="E8E6E8"/>
              </a:solidFill>
              <a:latin typeface="Calibri"/>
              <a:ea typeface="Calibri"/>
              <a:cs typeface="Calibri"/>
              <a:sym typeface="Calibri"/>
            </a:endParaRPr>
          </a:p>
          <a:p>
            <a:pPr marL="0" lvl="0" indent="-69850" rtl="0">
              <a:spcBef>
                <a:spcPts val="560"/>
              </a:spcBef>
              <a:buSzPts val="1100"/>
              <a:buNone/>
            </a:pPr>
            <a:endParaRPr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76912" y="1113599"/>
            <a:ext cx="9144000" cy="3612225"/>
          </a:xfrm>
          <a:prstGeom prst="rect">
            <a:avLst/>
          </a:prstGeom>
        </p:spPr>
      </p:pic>
    </p:spTree>
    <p:extLst>
      <p:ext uri="{BB962C8B-B14F-4D97-AF65-F5344CB8AC3E}">
        <p14:creationId xmlns:p14="http://schemas.microsoft.com/office/powerpoint/2010/main" val="3187123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a:stretch/>
        </p:blipFill>
        <p:spPr>
          <a:xfrm>
            <a:off x="1101721" y="1958193"/>
            <a:ext cx="241298" cy="38100"/>
          </a:xfrm>
          <a:prstGeom prst="rect">
            <a:avLst/>
          </a:prstGeom>
          <a:noFill/>
          <a:ln>
            <a:noFill/>
          </a:ln>
        </p:spPr>
      </p:pic>
      <p:sp>
        <p:nvSpPr>
          <p:cNvPr id="183" name="Shape 183"/>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a:solidFill>
                  <a:srgbClr val="E8E6E8"/>
                </a:solidFill>
                <a:latin typeface="Calibri"/>
                <a:ea typeface="Calibri"/>
                <a:cs typeface="Calibri"/>
                <a:sym typeface="Calibri"/>
              </a:rPr>
              <a:t>Mapa De </a:t>
            </a:r>
            <a:r>
              <a:rPr lang="es-ES" sz="3000" b="1" dirty="0" smtClean="0">
                <a:solidFill>
                  <a:srgbClr val="E8E6E8"/>
                </a:solidFill>
                <a:latin typeface="Calibri"/>
                <a:ea typeface="Calibri"/>
                <a:cs typeface="Calibri"/>
                <a:sym typeface="Calibri"/>
              </a:rPr>
              <a:t>Procesos Gestión de Inventarios</a:t>
            </a:r>
            <a:endParaRPr lang="es-ES" sz="3000" b="1" dirty="0">
              <a:solidFill>
                <a:srgbClr val="E8E6E8"/>
              </a:solidFill>
              <a:latin typeface="Calibri"/>
              <a:ea typeface="Calibri"/>
              <a:cs typeface="Calibri"/>
              <a:sym typeface="Calibri"/>
            </a:endParaRPr>
          </a:p>
          <a:p>
            <a:pPr marL="0" lvl="0" indent="-69850" rtl="0">
              <a:spcBef>
                <a:spcPts val="560"/>
              </a:spcBef>
              <a:buSzPts val="1100"/>
              <a:buNone/>
            </a:pPr>
            <a:endParaRPr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128187" y="1066522"/>
            <a:ext cx="8907866" cy="3847310"/>
          </a:xfrm>
          <a:prstGeom prst="rect">
            <a:avLst/>
          </a:prstGeom>
        </p:spPr>
      </p:pic>
    </p:spTree>
    <p:extLst>
      <p:ext uri="{BB962C8B-B14F-4D97-AF65-F5344CB8AC3E}">
        <p14:creationId xmlns:p14="http://schemas.microsoft.com/office/powerpoint/2010/main" val="16634516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a:stretch/>
        </p:blipFill>
        <p:spPr>
          <a:xfrm>
            <a:off x="1101721" y="1958193"/>
            <a:ext cx="241298" cy="38100"/>
          </a:xfrm>
          <a:prstGeom prst="rect">
            <a:avLst/>
          </a:prstGeom>
          <a:noFill/>
          <a:ln>
            <a:noFill/>
          </a:ln>
        </p:spPr>
      </p:pic>
      <p:sp>
        <p:nvSpPr>
          <p:cNvPr id="183" name="Shape 183"/>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a:solidFill>
                  <a:srgbClr val="E8E6E8"/>
                </a:solidFill>
                <a:latin typeface="Calibri"/>
                <a:ea typeface="Calibri"/>
                <a:cs typeface="Calibri"/>
                <a:sym typeface="Calibri"/>
              </a:rPr>
              <a:t>Mapa De </a:t>
            </a:r>
            <a:r>
              <a:rPr lang="es-ES" sz="3000" b="1" dirty="0" smtClean="0">
                <a:solidFill>
                  <a:srgbClr val="E8E6E8"/>
                </a:solidFill>
                <a:latin typeface="Calibri"/>
                <a:ea typeface="Calibri"/>
                <a:cs typeface="Calibri"/>
                <a:sym typeface="Calibri"/>
              </a:rPr>
              <a:t>Procesos Reportes</a:t>
            </a:r>
            <a:endParaRPr lang="es-ES" sz="3000" b="1" dirty="0">
              <a:solidFill>
                <a:srgbClr val="E8E6E8"/>
              </a:solidFill>
              <a:latin typeface="Calibri"/>
              <a:ea typeface="Calibri"/>
              <a:cs typeface="Calibri"/>
              <a:sym typeface="Calibri"/>
            </a:endParaRPr>
          </a:p>
          <a:p>
            <a:pPr marL="0" lvl="0" indent="-69850" rtl="0">
              <a:spcBef>
                <a:spcPts val="560"/>
              </a:spcBef>
              <a:buSzPts val="1100"/>
              <a:buNone/>
            </a:pPr>
            <a:endParaRPr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0" y="997172"/>
            <a:ext cx="9058542" cy="4146328"/>
          </a:xfrm>
          <a:prstGeom prst="rect">
            <a:avLst/>
          </a:prstGeom>
        </p:spPr>
      </p:pic>
    </p:spTree>
    <p:extLst>
      <p:ext uri="{BB962C8B-B14F-4D97-AF65-F5344CB8AC3E}">
        <p14:creationId xmlns:p14="http://schemas.microsoft.com/office/powerpoint/2010/main" val="12508477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Shape 189"/>
          <p:cNvPicPr preferRelativeResize="0"/>
          <p:nvPr/>
        </p:nvPicPr>
        <p:blipFill rotWithShape="1">
          <a:blip r:embed="rId3">
            <a:alphaModFix/>
          </a:blip>
          <a:srcRect/>
          <a:stretch/>
        </p:blipFill>
        <p:spPr>
          <a:xfrm>
            <a:off x="1101721" y="1958193"/>
            <a:ext cx="241298" cy="38100"/>
          </a:xfrm>
          <a:prstGeom prst="rect">
            <a:avLst/>
          </a:prstGeom>
          <a:noFill/>
          <a:ln>
            <a:noFill/>
          </a:ln>
        </p:spPr>
      </p:pic>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a:solidFill>
                  <a:srgbClr val="E8E6E8"/>
                </a:solidFill>
                <a:latin typeface="Calibri"/>
                <a:ea typeface="Calibri"/>
                <a:cs typeface="Calibri"/>
                <a:sym typeface="Calibri"/>
              </a:rPr>
              <a:t>Inventario (Hardware y Software)</a:t>
            </a:r>
          </a:p>
        </p:txBody>
      </p:sp>
      <p:graphicFrame>
        <p:nvGraphicFramePr>
          <p:cNvPr id="191" name="Shape 191"/>
          <p:cNvGraphicFramePr/>
          <p:nvPr/>
        </p:nvGraphicFramePr>
        <p:xfrm>
          <a:off x="39775" y="1147300"/>
          <a:ext cx="3352850" cy="3146850"/>
        </p:xfrm>
        <a:graphic>
          <a:graphicData uri="http://schemas.openxmlformats.org/drawingml/2006/table">
            <a:tbl>
              <a:tblPr>
                <a:noFill/>
                <a:tableStyleId>{589F65F7-8F5F-42B8-B6AC-A79D8E8C6B83}</a:tableStyleId>
              </a:tblPr>
              <a:tblGrid>
                <a:gridCol w="2622725"/>
                <a:gridCol w="730125"/>
              </a:tblGrid>
              <a:tr h="0">
                <a:tc gridSpan="2">
                  <a:txBody>
                    <a:bodyPr/>
                    <a:lstStyle/>
                    <a:p>
                      <a:pPr marL="0" lvl="0" indent="0" rtl="0">
                        <a:spcBef>
                          <a:spcPts val="0"/>
                        </a:spcBef>
                        <a:buNone/>
                      </a:pPr>
                      <a:r>
                        <a:rPr lang="es-ES" dirty="0"/>
                        <a:t>Inventario Sistema Operativo</a:t>
                      </a:r>
                    </a:p>
                    <a:p>
                      <a:pPr marL="0" lvl="0" indent="0" rtl="0">
                        <a:spcBef>
                          <a:spcPts val="0"/>
                        </a:spcBef>
                        <a:buNone/>
                      </a:pPr>
                      <a:r>
                        <a:rPr lang="es-ES" dirty="0"/>
                        <a:t> </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hMerge="1">
                  <a:txBody>
                    <a:bodyPr/>
                    <a:lstStyle/>
                    <a:p>
                      <a:endParaRPr lang="es-CO"/>
                    </a:p>
                  </a:txBody>
                  <a:tcPr/>
                </a:tc>
              </a:tr>
              <a:tr h="0">
                <a:tc>
                  <a:txBody>
                    <a:bodyPr/>
                    <a:lstStyle/>
                    <a:p>
                      <a:pPr marL="0" lvl="0" indent="0" rtl="0">
                        <a:spcBef>
                          <a:spcPts val="0"/>
                        </a:spcBef>
                        <a:buNone/>
                      </a:pPr>
                      <a:r>
                        <a:rPr lang="es-ES" dirty="0"/>
                        <a:t>Sistema Operativo</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marL="0" lvl="0" indent="0" rtl="0">
                        <a:spcBef>
                          <a:spcPts val="0"/>
                        </a:spcBef>
                        <a:buNone/>
                      </a:pPr>
                      <a:r>
                        <a:rPr lang="es-ES" dirty="0"/>
                        <a:t>Total</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r>
              <a:tr h="0">
                <a:tc>
                  <a:txBody>
                    <a:bodyPr/>
                    <a:lstStyle/>
                    <a:p>
                      <a:pPr marL="0" lvl="0" indent="0" rtl="0">
                        <a:spcBef>
                          <a:spcPts val="0"/>
                        </a:spcBef>
                        <a:buNone/>
                      </a:pPr>
                      <a:r>
                        <a:rPr lang="es-ES" dirty="0"/>
                        <a:t>Windows 10</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marL="0" lvl="0" indent="0" algn="r" rtl="0">
                        <a:lnSpc>
                          <a:spcPct val="115000"/>
                        </a:lnSpc>
                        <a:spcBef>
                          <a:spcPts val="0"/>
                        </a:spcBef>
                        <a:buNone/>
                      </a:pPr>
                      <a:r>
                        <a:rPr lang="es-ES" dirty="0"/>
                        <a:t>156</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r>
              <a:tr h="0">
                <a:tc>
                  <a:txBody>
                    <a:bodyPr/>
                    <a:lstStyle/>
                    <a:p>
                      <a:pPr marL="0" lvl="0" indent="0" rtl="0">
                        <a:spcBef>
                          <a:spcPts val="0"/>
                        </a:spcBef>
                        <a:buNone/>
                      </a:pPr>
                      <a:r>
                        <a:rPr lang="es-ES" dirty="0"/>
                        <a:t>Windows 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marL="0" lvl="0" indent="0" algn="r" rtl="0">
                        <a:lnSpc>
                          <a:spcPct val="115000"/>
                        </a:lnSpc>
                        <a:spcBef>
                          <a:spcPts val="0"/>
                        </a:spcBef>
                        <a:buNone/>
                      </a:pPr>
                      <a:r>
                        <a:rPr lang="es-ES" dirty="0"/>
                        <a:t>83</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r>
              <a:tr h="0">
                <a:tc>
                  <a:txBody>
                    <a:bodyPr/>
                    <a:lstStyle/>
                    <a:p>
                      <a:pPr marL="0" lvl="0" indent="0" rtl="0">
                        <a:spcBef>
                          <a:spcPts val="0"/>
                        </a:spcBef>
                        <a:buNone/>
                      </a:pPr>
                      <a:r>
                        <a:rPr lang="es-ES" dirty="0"/>
                        <a:t>Windows 8</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marL="0" lvl="0" indent="0" algn="r" rtl="0">
                        <a:lnSpc>
                          <a:spcPct val="115000"/>
                        </a:lnSpc>
                        <a:spcBef>
                          <a:spcPts val="0"/>
                        </a:spcBef>
                        <a:buNone/>
                      </a:pPr>
                      <a:r>
                        <a:rPr lang="es-ES" dirty="0"/>
                        <a:t>59</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r>
              <a:tr h="0">
                <a:tc>
                  <a:txBody>
                    <a:bodyPr/>
                    <a:lstStyle/>
                    <a:p>
                      <a:pPr marL="0" lvl="0" indent="0" rtl="0">
                        <a:spcBef>
                          <a:spcPts val="0"/>
                        </a:spcBef>
                        <a:buNone/>
                      </a:pPr>
                      <a:r>
                        <a:rPr lang="es-ES" dirty="0"/>
                        <a:t>Windows Xp</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marL="0" lvl="0" indent="0" algn="r" rtl="0">
                        <a:lnSpc>
                          <a:spcPct val="115000"/>
                        </a:lnSpc>
                        <a:spcBef>
                          <a:spcPts val="0"/>
                        </a:spcBef>
                        <a:buNone/>
                      </a:pPr>
                      <a:r>
                        <a:rPr lang="es-ES" dirty="0"/>
                        <a:t>19</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r>
              <a:tr h="0">
                <a:tc>
                  <a:txBody>
                    <a:bodyPr/>
                    <a:lstStyle/>
                    <a:p>
                      <a:pPr marL="0" lvl="0" indent="0" rtl="0">
                        <a:spcBef>
                          <a:spcPts val="0"/>
                        </a:spcBef>
                        <a:buNone/>
                      </a:pPr>
                      <a:r>
                        <a:rPr lang="es-ES" dirty="0"/>
                        <a:t>Total general</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marL="0" lvl="0" indent="0" algn="r" rtl="0">
                        <a:lnSpc>
                          <a:spcPct val="115000"/>
                        </a:lnSpc>
                        <a:spcBef>
                          <a:spcPts val="0"/>
                        </a:spcBef>
                        <a:buNone/>
                      </a:pPr>
                      <a:r>
                        <a:rPr lang="es-ES" dirty="0"/>
                        <a:t>317</a:t>
                      </a:r>
                    </a:p>
                  </a:txBody>
                  <a:tcPr marL="91425" marR="91425" marT="91425" marB="91425">
                    <a:lnL w="28575"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r>
            </a:tbl>
          </a:graphicData>
        </a:graphic>
      </p:graphicFrame>
      <p:pic>
        <p:nvPicPr>
          <p:cNvPr id="192" name="Shape 192"/>
          <p:cNvPicPr preferRelativeResize="0"/>
          <p:nvPr/>
        </p:nvPicPr>
        <p:blipFill>
          <a:blip r:embed="rId4">
            <a:alphaModFix/>
          </a:blip>
          <a:stretch>
            <a:fillRect/>
          </a:stretch>
        </p:blipFill>
        <p:spPr>
          <a:xfrm>
            <a:off x="3627275" y="1147300"/>
            <a:ext cx="5436376" cy="3235950"/>
          </a:xfrm>
          <a:prstGeom prst="rect">
            <a:avLst/>
          </a:prstGeom>
          <a:noFill/>
          <a:ln>
            <a:noFill/>
          </a:ln>
        </p:spPr>
      </p:pic>
      <p:sp>
        <p:nvSpPr>
          <p:cNvPr id="2" name="CuadroTexto 1"/>
          <p:cNvSpPr txBox="1"/>
          <p:nvPr/>
        </p:nvSpPr>
        <p:spPr>
          <a:xfrm>
            <a:off x="0" y="4905286"/>
            <a:ext cx="2555193" cy="307777"/>
          </a:xfrm>
          <a:prstGeom prst="rect">
            <a:avLst/>
          </a:prstGeom>
          <a:noFill/>
        </p:spPr>
        <p:txBody>
          <a:bodyPr wrap="square" rtlCol="0">
            <a:spAutoFit/>
          </a:bodyPr>
          <a:lstStyle/>
          <a:p>
            <a:r>
              <a:rPr lang="es-CO" dirty="0" smtClean="0">
                <a:hlinkClick r:id="rId5" action="ppaction://hlinkfile"/>
              </a:rPr>
              <a:t>Inventario Completo</a:t>
            </a:r>
            <a:endParaRPr lang="es-CO"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Requerimientos Funcionales </a:t>
            </a:r>
            <a:endParaRPr lang="es-ES" sz="3000" b="1" dirty="0">
              <a:solidFill>
                <a:srgbClr val="E8E6E8"/>
              </a:solidFill>
              <a:latin typeface="Calibri"/>
              <a:ea typeface="Calibri"/>
              <a:cs typeface="Calibri"/>
              <a:sym typeface="Calibri"/>
            </a:endParaRPr>
          </a:p>
        </p:txBody>
      </p:sp>
      <p:pic>
        <p:nvPicPr>
          <p:cNvPr id="5" name="Imagen 4"/>
          <p:cNvPicPr>
            <a:picLocks noChangeAspect="1"/>
          </p:cNvPicPr>
          <p:nvPr/>
        </p:nvPicPr>
        <p:blipFill>
          <a:blip r:embed="rId3"/>
          <a:stretch>
            <a:fillRect/>
          </a:stretch>
        </p:blipFill>
        <p:spPr>
          <a:xfrm>
            <a:off x="-96931" y="1010771"/>
            <a:ext cx="4494120" cy="2632642"/>
          </a:xfrm>
          <a:prstGeom prst="rect">
            <a:avLst/>
          </a:prstGeom>
        </p:spPr>
      </p:pic>
      <p:pic>
        <p:nvPicPr>
          <p:cNvPr id="6" name="Imagen 5"/>
          <p:cNvPicPr>
            <a:picLocks noChangeAspect="1"/>
          </p:cNvPicPr>
          <p:nvPr/>
        </p:nvPicPr>
        <p:blipFill>
          <a:blip r:embed="rId4"/>
          <a:stretch>
            <a:fillRect/>
          </a:stretch>
        </p:blipFill>
        <p:spPr>
          <a:xfrm>
            <a:off x="4397190" y="1010771"/>
            <a:ext cx="4686298" cy="2632642"/>
          </a:xfrm>
          <a:prstGeom prst="rect">
            <a:avLst/>
          </a:prstGeom>
        </p:spPr>
      </p:pic>
      <p:sp>
        <p:nvSpPr>
          <p:cNvPr id="11" name="CuadroTexto 10"/>
          <p:cNvSpPr txBox="1"/>
          <p:nvPr/>
        </p:nvSpPr>
        <p:spPr>
          <a:xfrm>
            <a:off x="0" y="4905286"/>
            <a:ext cx="2555193" cy="307777"/>
          </a:xfrm>
          <a:prstGeom prst="rect">
            <a:avLst/>
          </a:prstGeom>
          <a:noFill/>
        </p:spPr>
        <p:txBody>
          <a:bodyPr wrap="square" rtlCol="0">
            <a:spAutoFit/>
          </a:bodyPr>
          <a:lstStyle/>
          <a:p>
            <a:r>
              <a:rPr lang="es-CO" dirty="0" smtClean="0">
                <a:hlinkClick r:id="rId5" action="ppaction://hlinkfile"/>
              </a:rPr>
              <a:t>IEEE 830</a:t>
            </a:r>
            <a:endParaRPr lang="es-CO" dirty="0"/>
          </a:p>
        </p:txBody>
      </p:sp>
    </p:spTree>
    <p:extLst>
      <p:ext uri="{BB962C8B-B14F-4D97-AF65-F5344CB8AC3E}">
        <p14:creationId xmlns:p14="http://schemas.microsoft.com/office/powerpoint/2010/main" val="627954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p:nvPr/>
        </p:nvSpPr>
        <p:spPr>
          <a:xfrm>
            <a:off x="2964563" y="1269537"/>
            <a:ext cx="1977600" cy="769500"/>
          </a:xfrm>
          <a:prstGeom prst="rect">
            <a:avLst/>
          </a:prstGeom>
          <a:noFill/>
          <a:ln>
            <a:noFill/>
          </a:ln>
        </p:spPr>
        <p:txBody>
          <a:bodyPr wrap="square" lIns="91425" tIns="45700" rIns="91425" bIns="45700" anchor="t" anchorCtr="0">
            <a:noAutofit/>
          </a:bodyPr>
          <a:lstStyle/>
          <a:p>
            <a:pPr marL="342900" lvl="0" indent="-254000" rtl="0">
              <a:spcBef>
                <a:spcPts val="560"/>
              </a:spcBef>
              <a:buClr>
                <a:srgbClr val="FF9900"/>
              </a:buClr>
              <a:buSzPts val="1400"/>
              <a:buFont typeface="Noto Sans Symbols"/>
              <a:buChar char="❑"/>
            </a:pPr>
            <a:r>
              <a:rPr lang="es-ES" dirty="0">
                <a:solidFill>
                  <a:srgbClr val="FF9900"/>
                </a:solidFill>
                <a:latin typeface="Calibri"/>
                <a:ea typeface="Calibri"/>
                <a:cs typeface="Calibri"/>
                <a:sym typeface="Calibri"/>
              </a:rPr>
              <a:t>Objetivo general</a:t>
            </a:r>
          </a:p>
          <a:p>
            <a:pPr marL="342900" lvl="0" indent="-254000" rtl="0">
              <a:spcBef>
                <a:spcPts val="560"/>
              </a:spcBef>
              <a:buClr>
                <a:srgbClr val="FF9900"/>
              </a:buClr>
              <a:buSzPts val="1400"/>
              <a:buFont typeface="Noto Sans Symbols"/>
              <a:buChar char="❑"/>
            </a:pPr>
            <a:r>
              <a:rPr lang="es-ES" dirty="0">
                <a:solidFill>
                  <a:srgbClr val="FF9900"/>
                </a:solidFill>
                <a:latin typeface="Calibri"/>
                <a:ea typeface="Calibri"/>
                <a:cs typeface="Calibri"/>
                <a:sym typeface="Calibri"/>
              </a:rPr>
              <a:t>Objetivos específicos</a:t>
            </a:r>
          </a:p>
          <a:p>
            <a:pPr marL="342900" lvl="0" indent="-254000" rtl="0">
              <a:spcBef>
                <a:spcPts val="560"/>
              </a:spcBef>
              <a:buClr>
                <a:srgbClr val="FF9900"/>
              </a:buClr>
              <a:buSzPts val="1400"/>
              <a:buFont typeface="Noto Sans Symbols"/>
              <a:buChar char="❑"/>
            </a:pPr>
            <a:r>
              <a:rPr lang="es-ES" dirty="0">
                <a:solidFill>
                  <a:srgbClr val="FF9900"/>
                </a:solidFill>
                <a:latin typeface="Calibri"/>
                <a:ea typeface="Calibri"/>
                <a:cs typeface="Calibri"/>
                <a:sym typeface="Calibri"/>
              </a:rPr>
              <a:t>Planteamiento del problema</a:t>
            </a:r>
          </a:p>
          <a:p>
            <a:pPr marL="342900" lvl="0" indent="-254000" rtl="0">
              <a:spcBef>
                <a:spcPts val="560"/>
              </a:spcBef>
              <a:buClr>
                <a:srgbClr val="FF9900"/>
              </a:buClr>
              <a:buSzPts val="1400"/>
              <a:buFont typeface="Noto Sans Symbols"/>
              <a:buChar char="❑"/>
            </a:pPr>
            <a:r>
              <a:rPr lang="es-ES" dirty="0">
                <a:solidFill>
                  <a:srgbClr val="FF9900"/>
                </a:solidFill>
                <a:latin typeface="Calibri"/>
                <a:ea typeface="Calibri"/>
                <a:cs typeface="Calibri"/>
                <a:sym typeface="Calibri"/>
              </a:rPr>
              <a:t>Alcance del proyecto</a:t>
            </a:r>
          </a:p>
          <a:p>
            <a:pPr marL="342900" lvl="0" indent="-254000" rtl="0">
              <a:spcBef>
                <a:spcPts val="560"/>
              </a:spcBef>
              <a:buClr>
                <a:srgbClr val="FF9900"/>
              </a:buClr>
              <a:buSzPts val="1400"/>
              <a:buFont typeface="Noto Sans Symbols"/>
              <a:buChar char="❑"/>
            </a:pPr>
            <a:r>
              <a:rPr lang="es-ES" dirty="0">
                <a:solidFill>
                  <a:srgbClr val="FF9900"/>
                </a:solidFill>
                <a:latin typeface="Calibri"/>
                <a:ea typeface="Calibri"/>
                <a:cs typeface="Calibri"/>
                <a:sym typeface="Calibri"/>
              </a:rPr>
              <a:t>Justificación Que, como, donde, cuando, porqué y costo?</a:t>
            </a:r>
          </a:p>
          <a:p>
            <a:pPr marL="0" marR="0" lvl="0" indent="0" algn="l" rtl="0">
              <a:spcBef>
                <a:spcPts val="0"/>
              </a:spcBef>
              <a:buNone/>
            </a:pPr>
            <a:endParaRPr sz="2200" b="1" dirty="0">
              <a:solidFill>
                <a:schemeClr val="lt1"/>
              </a:solidFill>
              <a:latin typeface="Calibri"/>
              <a:ea typeface="Calibri"/>
              <a:cs typeface="Calibri"/>
              <a:sym typeface="Calibri"/>
            </a:endParaRPr>
          </a:p>
        </p:txBody>
      </p:sp>
      <p:pic>
        <p:nvPicPr>
          <p:cNvPr id="96" name="Shape 96"/>
          <p:cNvPicPr preferRelativeResize="0"/>
          <p:nvPr/>
        </p:nvPicPr>
        <p:blipFill rotWithShape="1">
          <a:blip r:embed="rId3">
            <a:alphaModFix/>
          </a:blip>
          <a:srcRect/>
          <a:stretch/>
        </p:blipFill>
        <p:spPr>
          <a:xfrm>
            <a:off x="3090294" y="4426022"/>
            <a:ext cx="1623040" cy="45719"/>
          </a:xfrm>
          <a:prstGeom prst="rect">
            <a:avLst/>
          </a:prstGeom>
          <a:noFill/>
          <a:ln>
            <a:noFill/>
          </a:ln>
        </p:spPr>
      </p:pic>
      <p:sp>
        <p:nvSpPr>
          <p:cNvPr id="97" name="Shape 97"/>
          <p:cNvSpPr txBox="1"/>
          <p:nvPr/>
        </p:nvSpPr>
        <p:spPr>
          <a:xfrm>
            <a:off x="233221" y="1477812"/>
            <a:ext cx="1977600" cy="769500"/>
          </a:xfrm>
          <a:prstGeom prst="rect">
            <a:avLst/>
          </a:prstGeom>
          <a:noFill/>
          <a:ln>
            <a:noFill/>
          </a:ln>
        </p:spPr>
        <p:txBody>
          <a:bodyPr wrap="square" lIns="91425" tIns="45700" rIns="91425" bIns="45700" anchor="t" anchorCtr="0">
            <a:noAutofit/>
          </a:bodyPr>
          <a:lstStyle/>
          <a:p>
            <a:pPr marL="0" lvl="0" indent="-342900" rtl="0">
              <a:spcBef>
                <a:spcPts val="0"/>
              </a:spcBef>
              <a:buSzPts val="5400"/>
              <a:buNone/>
            </a:pPr>
            <a:r>
              <a:rPr lang="es-ES" sz="2400" b="1" dirty="0">
                <a:solidFill>
                  <a:schemeClr val="lt1"/>
                </a:solidFill>
                <a:latin typeface="Calibri"/>
                <a:ea typeface="Calibri"/>
                <a:cs typeface="Calibri"/>
                <a:sym typeface="Calibri"/>
              </a:rPr>
              <a:t>Componente </a:t>
            </a:r>
          </a:p>
          <a:p>
            <a:pPr marL="0" lvl="0" indent="-279400" rtl="0">
              <a:spcBef>
                <a:spcPts val="0"/>
              </a:spcBef>
              <a:buClr>
                <a:srgbClr val="F2F2F2"/>
              </a:buClr>
              <a:buSzPts val="4400"/>
              <a:buFont typeface="Calibri"/>
              <a:buNone/>
            </a:pPr>
            <a:r>
              <a:rPr lang="es-ES" sz="2400" b="1" dirty="0">
                <a:solidFill>
                  <a:srgbClr val="F2F2F2"/>
                </a:solidFill>
                <a:latin typeface="Calibri"/>
                <a:ea typeface="Calibri"/>
                <a:cs typeface="Calibri"/>
                <a:sym typeface="Calibri"/>
              </a:rPr>
              <a:t>Metodológico</a:t>
            </a:r>
          </a:p>
        </p:txBody>
      </p:sp>
      <p:sp>
        <p:nvSpPr>
          <p:cNvPr id="98" name="Shape 98"/>
          <p:cNvSpPr txBox="1"/>
          <p:nvPr/>
        </p:nvSpPr>
        <p:spPr>
          <a:xfrm>
            <a:off x="5941149" y="1670656"/>
            <a:ext cx="2702961" cy="1058029"/>
          </a:xfrm>
          <a:prstGeom prst="rect">
            <a:avLst/>
          </a:prstGeom>
          <a:noFill/>
          <a:ln>
            <a:noFill/>
          </a:ln>
        </p:spPr>
        <p:txBody>
          <a:bodyPr wrap="square" lIns="91425" tIns="45700" rIns="91425" bIns="45700" anchor="t" anchorCtr="0">
            <a:noAutofit/>
          </a:bodyPr>
          <a:lstStyle/>
          <a:p>
            <a:pPr marL="0" lvl="0" indent="-69850" algn="just" rtl="0">
              <a:spcBef>
                <a:spcPts val="0"/>
              </a:spcBef>
              <a:buClr>
                <a:srgbClr val="000000"/>
              </a:buClr>
              <a:buSzPts val="1100"/>
              <a:buFont typeface="Arial"/>
              <a:buNone/>
            </a:pPr>
            <a:r>
              <a:rPr lang="es-ES" sz="1000" dirty="0"/>
              <a:t>El nombre viene de la mezcla de las palabras Francesas de “Dossier” (significa desde el siglo xviii respaldo o más exactamente un expediente que contiene una información relacionada con un tema que sirve de referencia para su consulta) e “Immédiat” (Inmediato), de allí la intención de transmitir a los usuarios de nuestra plataforma que las acciones serán en tiempo real para la consulta y generación de los reportes comerciales.</a:t>
            </a:r>
          </a:p>
          <a:p>
            <a:pPr marL="0" marR="0" lvl="0" indent="0" algn="l" rtl="0">
              <a:spcBef>
                <a:spcPts val="0"/>
              </a:spcBef>
              <a:buNone/>
            </a:pPr>
            <a:endParaRPr dirty="0">
              <a:solidFill>
                <a:srgbClr val="5E5C5D"/>
              </a:solidFill>
              <a:latin typeface="Calibri"/>
              <a:ea typeface="Calibri"/>
              <a:cs typeface="Calibri"/>
              <a:sym typeface="Calibri"/>
            </a:endParaRPr>
          </a:p>
        </p:txBody>
      </p:sp>
      <p:pic>
        <p:nvPicPr>
          <p:cNvPr id="99" name="Shape 99"/>
          <p:cNvPicPr preferRelativeResize="0"/>
          <p:nvPr/>
        </p:nvPicPr>
        <p:blipFill rotWithShape="1">
          <a:blip r:embed="rId4">
            <a:alphaModFix/>
          </a:blip>
          <a:srcRect/>
          <a:stretch/>
        </p:blipFill>
        <p:spPr>
          <a:xfrm>
            <a:off x="5695987" y="1696034"/>
            <a:ext cx="36000" cy="2340211"/>
          </a:xfrm>
          <a:prstGeom prst="rect">
            <a:avLst/>
          </a:prstGeom>
          <a:noFill/>
          <a:ln>
            <a:noFill/>
          </a:ln>
        </p:spPr>
      </p:pic>
      <p:pic>
        <p:nvPicPr>
          <p:cNvPr id="100" name="Shape 100"/>
          <p:cNvPicPr preferRelativeResize="0"/>
          <p:nvPr/>
        </p:nvPicPr>
        <p:blipFill>
          <a:blip r:embed="rId5">
            <a:alphaModFix/>
          </a:blip>
          <a:stretch>
            <a:fillRect/>
          </a:stretch>
        </p:blipFill>
        <p:spPr>
          <a:xfrm>
            <a:off x="5384650" y="900900"/>
            <a:ext cx="3259460" cy="52322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Requerimientos No Funcionales</a:t>
            </a:r>
            <a:endParaRPr lang="es-ES" sz="30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stretch>
            <a:fillRect/>
          </a:stretch>
        </p:blipFill>
        <p:spPr>
          <a:xfrm>
            <a:off x="268942" y="1006761"/>
            <a:ext cx="5667375" cy="2028825"/>
          </a:xfrm>
          <a:prstGeom prst="rect">
            <a:avLst/>
          </a:prstGeom>
        </p:spPr>
      </p:pic>
      <p:pic>
        <p:nvPicPr>
          <p:cNvPr id="3" name="Imagen 2"/>
          <p:cNvPicPr>
            <a:picLocks noChangeAspect="1"/>
          </p:cNvPicPr>
          <p:nvPr/>
        </p:nvPicPr>
        <p:blipFill>
          <a:blip r:embed="rId4"/>
          <a:stretch>
            <a:fillRect/>
          </a:stretch>
        </p:blipFill>
        <p:spPr>
          <a:xfrm>
            <a:off x="3102629" y="3035586"/>
            <a:ext cx="5753100" cy="2038262"/>
          </a:xfrm>
          <a:prstGeom prst="rect">
            <a:avLst/>
          </a:prstGeom>
        </p:spPr>
      </p:pic>
      <p:sp>
        <p:nvSpPr>
          <p:cNvPr id="9" name="CuadroTexto 8"/>
          <p:cNvSpPr txBox="1"/>
          <p:nvPr/>
        </p:nvSpPr>
        <p:spPr>
          <a:xfrm>
            <a:off x="0" y="4905286"/>
            <a:ext cx="2555193" cy="307777"/>
          </a:xfrm>
          <a:prstGeom prst="rect">
            <a:avLst/>
          </a:prstGeom>
          <a:noFill/>
        </p:spPr>
        <p:txBody>
          <a:bodyPr wrap="square" rtlCol="0">
            <a:spAutoFit/>
          </a:bodyPr>
          <a:lstStyle/>
          <a:p>
            <a:r>
              <a:rPr lang="es-CO" dirty="0" smtClean="0">
                <a:hlinkClick r:id="rId5" action="ppaction://hlinkfile"/>
              </a:rPr>
              <a:t>IEEE 830</a:t>
            </a:r>
            <a:endParaRPr lang="es-CO" dirty="0"/>
          </a:p>
        </p:txBody>
      </p:sp>
    </p:spTree>
    <p:extLst>
      <p:ext uri="{BB962C8B-B14F-4D97-AF65-F5344CB8AC3E}">
        <p14:creationId xmlns:p14="http://schemas.microsoft.com/office/powerpoint/2010/main" val="41071141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Shape 87"/>
          <p:cNvPicPr preferRelativeResize="0"/>
          <p:nvPr/>
        </p:nvPicPr>
        <p:blipFill>
          <a:blip r:embed="rId3">
            <a:alphaModFix/>
          </a:blip>
          <a:stretch>
            <a:fillRect/>
          </a:stretch>
        </p:blipFill>
        <p:spPr>
          <a:xfrm>
            <a:off x="301750" y="3275075"/>
            <a:ext cx="5297754" cy="850425"/>
          </a:xfrm>
          <a:prstGeom prst="rect">
            <a:avLst/>
          </a:prstGeom>
          <a:noFill/>
          <a:ln>
            <a:noFill/>
          </a:ln>
        </p:spPr>
      </p:pic>
      <p:sp>
        <p:nvSpPr>
          <p:cNvPr id="88" name="Shape 88"/>
          <p:cNvSpPr txBox="1"/>
          <p:nvPr/>
        </p:nvSpPr>
        <p:spPr>
          <a:xfrm>
            <a:off x="551728" y="833442"/>
            <a:ext cx="5047775" cy="9540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3000" b="1" dirty="0">
                <a:solidFill>
                  <a:srgbClr val="31859B"/>
                </a:solidFill>
                <a:latin typeface="Calibri"/>
                <a:ea typeface="Calibri"/>
                <a:cs typeface="Calibri"/>
                <a:sym typeface="Calibri"/>
              </a:rPr>
              <a:t>Proyectos </a:t>
            </a:r>
            <a:r>
              <a:rPr lang="es-ES" sz="3000" b="1" dirty="0" smtClean="0">
                <a:solidFill>
                  <a:srgbClr val="31859B"/>
                </a:solidFill>
                <a:latin typeface="Calibri"/>
                <a:ea typeface="Calibri"/>
                <a:cs typeface="Calibri"/>
                <a:sym typeface="Calibri"/>
              </a:rPr>
              <a:t>Segundo </a:t>
            </a:r>
          </a:p>
          <a:p>
            <a:pPr marL="0" marR="0" lvl="0" indent="0" algn="l" rtl="0">
              <a:spcBef>
                <a:spcPts val="0"/>
              </a:spcBef>
              <a:buNone/>
            </a:pPr>
            <a:r>
              <a:rPr lang="es-ES" sz="3000" b="1" dirty="0" smtClean="0">
                <a:solidFill>
                  <a:srgbClr val="31859B"/>
                </a:solidFill>
                <a:latin typeface="Calibri"/>
                <a:ea typeface="Calibri"/>
                <a:cs typeface="Calibri"/>
                <a:sym typeface="Calibri"/>
              </a:rPr>
              <a:t>Trimestre </a:t>
            </a:r>
            <a:r>
              <a:rPr lang="es-ES" sz="3000" b="1" dirty="0">
                <a:solidFill>
                  <a:srgbClr val="31859B"/>
                </a:solidFill>
                <a:latin typeface="Calibri"/>
                <a:ea typeface="Calibri"/>
                <a:cs typeface="Calibri"/>
                <a:sym typeface="Calibri"/>
              </a:rPr>
              <a:t>ADSI Nocturno</a:t>
            </a:r>
          </a:p>
          <a:p>
            <a:pPr marL="0" marR="0" lvl="0" indent="0" algn="l" rtl="0">
              <a:spcBef>
                <a:spcPts val="0"/>
              </a:spcBef>
              <a:buNone/>
            </a:pPr>
            <a:endParaRPr sz="2800" b="1" dirty="0">
              <a:solidFill>
                <a:schemeClr val="lt1"/>
              </a:solidFill>
              <a:latin typeface="Calibri"/>
              <a:ea typeface="Calibri"/>
              <a:cs typeface="Calibri"/>
              <a:sym typeface="Calibri"/>
            </a:endParaRPr>
          </a:p>
        </p:txBody>
      </p:sp>
      <p:sp>
        <p:nvSpPr>
          <p:cNvPr id="89" name="Shape 89"/>
          <p:cNvSpPr txBox="1"/>
          <p:nvPr/>
        </p:nvSpPr>
        <p:spPr>
          <a:xfrm>
            <a:off x="261428" y="2219600"/>
            <a:ext cx="5378400" cy="991500"/>
          </a:xfrm>
          <a:prstGeom prst="rect">
            <a:avLst/>
          </a:prstGeom>
          <a:noFill/>
          <a:ln>
            <a:noFill/>
          </a:ln>
        </p:spPr>
        <p:txBody>
          <a:bodyPr wrap="square" lIns="91425" tIns="45700" rIns="91425" bIns="45700" anchor="ctr" anchorCtr="0">
            <a:noAutofit/>
          </a:bodyPr>
          <a:lstStyle/>
          <a:p>
            <a:pPr marL="0" marR="0" lvl="0" indent="0" algn="l" rtl="0">
              <a:spcBef>
                <a:spcPts val="0"/>
              </a:spcBef>
              <a:buNone/>
            </a:pPr>
            <a:r>
              <a:rPr lang="es-ES" sz="2400" b="1" i="0" u="none" strike="noStrike" cap="none" dirty="0">
                <a:solidFill>
                  <a:srgbClr val="FF9900"/>
                </a:solidFill>
                <a:latin typeface="Calibri"/>
                <a:ea typeface="Calibri"/>
                <a:cs typeface="Calibri"/>
                <a:sym typeface="Calibri"/>
              </a:rPr>
              <a:t>Freddy Leonardo Castaño Fernández</a:t>
            </a:r>
          </a:p>
          <a:p>
            <a:pPr marL="0" marR="0" lvl="0" indent="0" algn="l" rtl="0">
              <a:spcBef>
                <a:spcPts val="0"/>
              </a:spcBef>
              <a:buNone/>
            </a:pPr>
            <a:r>
              <a:rPr lang="es-ES" sz="2400" b="1" i="0" u="none" strike="noStrike" cap="none" dirty="0">
                <a:solidFill>
                  <a:srgbClr val="FF9900"/>
                </a:solidFill>
                <a:latin typeface="Calibri"/>
                <a:ea typeface="Calibri"/>
                <a:cs typeface="Calibri"/>
                <a:sym typeface="Calibri"/>
              </a:rPr>
              <a:t>Ernesto Giraldo </a:t>
            </a:r>
            <a:r>
              <a:rPr lang="es-ES" sz="2400" b="1" i="0" u="none" strike="noStrike" cap="none" dirty="0" smtClean="0">
                <a:solidFill>
                  <a:srgbClr val="FF9900"/>
                </a:solidFill>
                <a:latin typeface="Calibri"/>
                <a:ea typeface="Calibri"/>
                <a:cs typeface="Calibri"/>
                <a:sym typeface="Calibri"/>
              </a:rPr>
              <a:t>Barón</a:t>
            </a:r>
          </a:p>
          <a:p>
            <a:pPr marL="0" marR="0" lvl="0" indent="0" algn="l" rtl="0">
              <a:spcBef>
                <a:spcPts val="0"/>
              </a:spcBef>
              <a:buNone/>
            </a:pPr>
            <a:r>
              <a:rPr lang="es-ES" sz="2400" b="1" dirty="0" smtClean="0">
                <a:solidFill>
                  <a:srgbClr val="FF9900"/>
                </a:solidFill>
                <a:latin typeface="Calibri"/>
                <a:ea typeface="Calibri"/>
                <a:cs typeface="Calibri"/>
                <a:sym typeface="Calibri"/>
              </a:rPr>
              <a:t>Diego Alexander Martínez Parada</a:t>
            </a:r>
            <a:endParaRPr lang="es-ES" sz="2400" b="1" i="0" u="none" strike="noStrike" cap="none" dirty="0">
              <a:solidFill>
                <a:srgbClr val="FF9900"/>
              </a:solidFill>
              <a:latin typeface="Calibri"/>
              <a:ea typeface="Calibri"/>
              <a:cs typeface="Calibri"/>
              <a:sym typeface="Calibri"/>
            </a:endParaRPr>
          </a:p>
        </p:txBody>
      </p:sp>
    </p:spTree>
    <p:extLst>
      <p:ext uri="{BB962C8B-B14F-4D97-AF65-F5344CB8AC3E}">
        <p14:creationId xmlns:p14="http://schemas.microsoft.com/office/powerpoint/2010/main" val="9388799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p:nvPr/>
        </p:nvSpPr>
        <p:spPr>
          <a:xfrm>
            <a:off x="2803625" y="-317729"/>
            <a:ext cx="2220300" cy="769500"/>
          </a:xfrm>
          <a:prstGeom prst="rect">
            <a:avLst/>
          </a:prstGeom>
          <a:noFill/>
          <a:ln>
            <a:noFill/>
          </a:ln>
        </p:spPr>
        <p:txBody>
          <a:bodyPr wrap="square" lIns="91425" tIns="45700" rIns="91425" bIns="45700" anchor="t" anchorCtr="0">
            <a:noAutofit/>
          </a:bodyPr>
          <a:lstStyle/>
          <a:p>
            <a:pPr marL="342900" lvl="0" indent="-254000">
              <a:buClr>
                <a:srgbClr val="FF9900"/>
              </a:buClr>
              <a:buSzPts val="1400"/>
              <a:buFont typeface="Arial"/>
              <a:buChar char="❑"/>
            </a:pPr>
            <a:endParaRPr lang="es-ES" dirty="0" smtClean="0">
              <a:solidFill>
                <a:srgbClr val="FF9900"/>
              </a:solidFill>
            </a:endParaRPr>
          </a:p>
          <a:p>
            <a:pPr marL="342900" lvl="0" indent="-254000">
              <a:buClr>
                <a:srgbClr val="FF9900"/>
              </a:buClr>
              <a:buSzPts val="1400"/>
              <a:buFont typeface="Arial"/>
              <a:buChar char="❑"/>
            </a:pPr>
            <a:endParaRPr lang="es-ES" dirty="0" smtClean="0">
              <a:solidFill>
                <a:srgbClr val="FF9900"/>
              </a:solidFill>
            </a:endParaRPr>
          </a:p>
          <a:p>
            <a:pPr marL="342900" lvl="0" indent="-254000">
              <a:buClr>
                <a:srgbClr val="FF9900"/>
              </a:buClr>
              <a:buSzPts val="1400"/>
              <a:buFont typeface="Arial"/>
              <a:buChar char="❑"/>
            </a:pPr>
            <a:r>
              <a:rPr lang="es-ES" dirty="0">
                <a:solidFill>
                  <a:srgbClr val="FF9900"/>
                </a:solidFill>
              </a:rPr>
              <a:t>Refinamiento de requerimientos Funcionales y No </a:t>
            </a:r>
            <a:r>
              <a:rPr lang="es-ES" dirty="0" smtClean="0">
                <a:solidFill>
                  <a:srgbClr val="FF9900"/>
                </a:solidFill>
              </a:rPr>
              <a:t>Funcionales</a:t>
            </a:r>
            <a:endParaRPr lang="es-ES" dirty="0">
              <a:solidFill>
                <a:srgbClr val="FF9900"/>
              </a:solidFill>
            </a:endParaRPr>
          </a:p>
          <a:p>
            <a:pPr marL="342900" lvl="0" indent="-254000">
              <a:buClr>
                <a:srgbClr val="FF9900"/>
              </a:buClr>
              <a:buSzPts val="1400"/>
              <a:buFont typeface="Arial"/>
              <a:buChar char="❑"/>
            </a:pPr>
            <a:r>
              <a:rPr lang="es-CO" dirty="0" smtClean="0">
                <a:solidFill>
                  <a:srgbClr val="FF9900"/>
                </a:solidFill>
              </a:rPr>
              <a:t>Diagrama </a:t>
            </a:r>
            <a:r>
              <a:rPr lang="es-CO" dirty="0">
                <a:solidFill>
                  <a:srgbClr val="FF9900"/>
                </a:solidFill>
              </a:rPr>
              <a:t>de </a:t>
            </a:r>
            <a:r>
              <a:rPr lang="es-CO" dirty="0" smtClean="0">
                <a:solidFill>
                  <a:srgbClr val="FF9900"/>
                </a:solidFill>
              </a:rPr>
              <a:t>Gantt</a:t>
            </a:r>
          </a:p>
          <a:p>
            <a:pPr marL="342900" indent="-254000">
              <a:buClr>
                <a:srgbClr val="FF9900"/>
              </a:buClr>
              <a:buSzPts val="1400"/>
              <a:buFont typeface="Arial"/>
              <a:buChar char="❑"/>
            </a:pPr>
            <a:r>
              <a:rPr lang="es-ES" dirty="0">
                <a:solidFill>
                  <a:srgbClr val="FF9900"/>
                </a:solidFill>
              </a:rPr>
              <a:t>Diagramas Casos de </a:t>
            </a:r>
            <a:r>
              <a:rPr lang="es-ES" dirty="0" smtClean="0">
                <a:solidFill>
                  <a:srgbClr val="FF9900"/>
                </a:solidFill>
              </a:rPr>
              <a:t>Uso</a:t>
            </a:r>
            <a:endParaRPr dirty="0" smtClean="0">
              <a:solidFill>
                <a:srgbClr val="FF9900"/>
              </a:solidFill>
            </a:endParaRPr>
          </a:p>
          <a:p>
            <a:pPr marL="342900" lvl="0" indent="-254000">
              <a:spcBef>
                <a:spcPts val="560"/>
              </a:spcBef>
              <a:buClr>
                <a:srgbClr val="FF9900"/>
              </a:buClr>
              <a:buSzPts val="1400"/>
              <a:buFont typeface="Arial"/>
              <a:buChar char="❑"/>
            </a:pPr>
            <a:r>
              <a:rPr lang="es-ES" dirty="0" smtClean="0">
                <a:solidFill>
                  <a:srgbClr val="FF9900"/>
                </a:solidFill>
              </a:rPr>
              <a:t>Diagrama de Clases </a:t>
            </a:r>
            <a:endParaRPr dirty="0">
              <a:solidFill>
                <a:srgbClr val="FF9900"/>
              </a:solidFill>
            </a:endParaRPr>
          </a:p>
          <a:p>
            <a:pPr marL="342900" lvl="0" indent="-254000">
              <a:spcBef>
                <a:spcPts val="560"/>
              </a:spcBef>
              <a:buClr>
                <a:srgbClr val="FF9900"/>
              </a:buClr>
              <a:buSzPts val="1400"/>
              <a:buFont typeface="Arial"/>
              <a:buChar char="❑"/>
            </a:pPr>
            <a:r>
              <a:rPr lang="es-ES" dirty="0">
                <a:solidFill>
                  <a:srgbClr val="FF9900"/>
                </a:solidFill>
              </a:rPr>
              <a:t>Diagrama de </a:t>
            </a:r>
            <a:r>
              <a:rPr lang="es-ES" dirty="0" smtClean="0">
                <a:solidFill>
                  <a:srgbClr val="FF9900"/>
                </a:solidFill>
              </a:rPr>
              <a:t>Transición </a:t>
            </a:r>
            <a:r>
              <a:rPr lang="es-ES" dirty="0">
                <a:solidFill>
                  <a:srgbClr val="FF9900"/>
                </a:solidFill>
              </a:rPr>
              <a:t>de </a:t>
            </a:r>
            <a:r>
              <a:rPr lang="es-ES" dirty="0" smtClean="0">
                <a:solidFill>
                  <a:srgbClr val="FF9900"/>
                </a:solidFill>
              </a:rPr>
              <a:t>Estado</a:t>
            </a:r>
          </a:p>
          <a:p>
            <a:pPr marL="342900" lvl="0" indent="-254000">
              <a:spcBef>
                <a:spcPts val="560"/>
              </a:spcBef>
              <a:buClr>
                <a:srgbClr val="FF9900"/>
              </a:buClr>
              <a:buSzPts val="1400"/>
              <a:buFont typeface="Arial"/>
              <a:buChar char="❑"/>
            </a:pPr>
            <a:r>
              <a:rPr lang="es-ES" dirty="0">
                <a:solidFill>
                  <a:srgbClr val="FF9900"/>
                </a:solidFill>
              </a:rPr>
              <a:t>Diagrama de </a:t>
            </a:r>
            <a:r>
              <a:rPr lang="es-ES" dirty="0" smtClean="0">
                <a:solidFill>
                  <a:srgbClr val="FF9900"/>
                </a:solidFill>
              </a:rPr>
              <a:t>Secuencia</a:t>
            </a:r>
          </a:p>
          <a:p>
            <a:pPr marL="342900" lvl="0" indent="-254000">
              <a:spcBef>
                <a:spcPts val="560"/>
              </a:spcBef>
              <a:buClr>
                <a:srgbClr val="FF9900"/>
              </a:buClr>
              <a:buSzPts val="1400"/>
              <a:buFont typeface="Arial"/>
              <a:buChar char="❑"/>
            </a:pPr>
            <a:r>
              <a:rPr lang="es-ES" dirty="0">
                <a:solidFill>
                  <a:srgbClr val="FF9900"/>
                </a:solidFill>
              </a:rPr>
              <a:t>Modelo Conceptual de Base de </a:t>
            </a:r>
            <a:r>
              <a:rPr lang="es-ES" dirty="0" smtClean="0">
                <a:solidFill>
                  <a:srgbClr val="FF9900"/>
                </a:solidFill>
              </a:rPr>
              <a:t>Datos</a:t>
            </a:r>
          </a:p>
          <a:p>
            <a:pPr marL="342900" lvl="0" indent="-254000">
              <a:spcBef>
                <a:spcPts val="560"/>
              </a:spcBef>
              <a:buClr>
                <a:srgbClr val="FF9900"/>
              </a:buClr>
              <a:buSzPts val="1400"/>
              <a:buFont typeface="Arial"/>
              <a:buChar char="❑"/>
            </a:pPr>
            <a:r>
              <a:rPr lang="es-ES" dirty="0">
                <a:solidFill>
                  <a:srgbClr val="FF9900"/>
                </a:solidFill>
              </a:rPr>
              <a:t>Diccionario de </a:t>
            </a:r>
            <a:r>
              <a:rPr lang="es-ES" dirty="0" smtClean="0">
                <a:solidFill>
                  <a:srgbClr val="FF9900"/>
                </a:solidFill>
              </a:rPr>
              <a:t>Datos</a:t>
            </a:r>
          </a:p>
          <a:p>
            <a:pPr marL="342900" lvl="0" indent="-254000">
              <a:spcBef>
                <a:spcPts val="560"/>
              </a:spcBef>
              <a:buClr>
                <a:srgbClr val="FF9900"/>
              </a:buClr>
              <a:buSzPts val="1400"/>
              <a:buFont typeface="Arial"/>
              <a:buChar char="❑"/>
            </a:pPr>
            <a:r>
              <a:rPr lang="es-ES" dirty="0">
                <a:solidFill>
                  <a:srgbClr val="FF9900"/>
                </a:solidFill>
              </a:rPr>
              <a:t>Patrones de Diseño</a:t>
            </a:r>
          </a:p>
        </p:txBody>
      </p:sp>
      <p:pic>
        <p:nvPicPr>
          <p:cNvPr id="140" name="Shape 140"/>
          <p:cNvPicPr preferRelativeResize="0"/>
          <p:nvPr/>
        </p:nvPicPr>
        <p:blipFill rotWithShape="1">
          <a:blip r:embed="rId3">
            <a:alphaModFix/>
          </a:blip>
          <a:srcRect/>
          <a:stretch/>
        </p:blipFill>
        <p:spPr>
          <a:xfrm>
            <a:off x="3090294" y="4426022"/>
            <a:ext cx="1623040" cy="45719"/>
          </a:xfrm>
          <a:prstGeom prst="rect">
            <a:avLst/>
          </a:prstGeom>
          <a:noFill/>
          <a:ln>
            <a:noFill/>
          </a:ln>
        </p:spPr>
      </p:pic>
      <p:sp>
        <p:nvSpPr>
          <p:cNvPr id="141" name="Shape 141"/>
          <p:cNvSpPr txBox="1"/>
          <p:nvPr/>
        </p:nvSpPr>
        <p:spPr>
          <a:xfrm>
            <a:off x="233221" y="1477812"/>
            <a:ext cx="1977600" cy="769500"/>
          </a:xfrm>
          <a:prstGeom prst="rect">
            <a:avLst/>
          </a:prstGeom>
          <a:noFill/>
          <a:ln>
            <a:noFill/>
          </a:ln>
        </p:spPr>
        <p:txBody>
          <a:bodyPr wrap="square" lIns="91425" tIns="45700" rIns="91425" bIns="45700" anchor="t" anchorCtr="0">
            <a:noAutofit/>
          </a:bodyPr>
          <a:lstStyle/>
          <a:p>
            <a:pPr marL="0" lvl="0" indent="-342900" rtl="0">
              <a:spcBef>
                <a:spcPts val="0"/>
              </a:spcBef>
              <a:buSzPts val="5400"/>
              <a:buNone/>
            </a:pPr>
            <a:r>
              <a:rPr lang="es-ES" sz="2400" b="1" dirty="0">
                <a:solidFill>
                  <a:schemeClr val="lt1"/>
                </a:solidFill>
                <a:latin typeface="Calibri"/>
                <a:ea typeface="Calibri"/>
                <a:cs typeface="Calibri"/>
                <a:sym typeface="Calibri"/>
              </a:rPr>
              <a:t>Componente </a:t>
            </a:r>
          </a:p>
          <a:p>
            <a:pPr marL="0" lvl="0" indent="-279400" rtl="0">
              <a:spcBef>
                <a:spcPts val="0"/>
              </a:spcBef>
              <a:buClr>
                <a:srgbClr val="F2F2F2"/>
              </a:buClr>
              <a:buSzPts val="4400"/>
              <a:buFont typeface="Calibri"/>
              <a:buNone/>
            </a:pPr>
            <a:r>
              <a:rPr lang="es-ES" sz="2400" b="1" dirty="0" smtClean="0">
                <a:solidFill>
                  <a:srgbClr val="F2F2F2"/>
                </a:solidFill>
                <a:latin typeface="Calibri"/>
                <a:ea typeface="Calibri"/>
                <a:cs typeface="Calibri"/>
                <a:sym typeface="Calibri"/>
              </a:rPr>
              <a:t>Técnico</a:t>
            </a:r>
            <a:endParaRPr lang="es-ES" sz="2400" b="1" dirty="0">
              <a:solidFill>
                <a:srgbClr val="F2F2F2"/>
              </a:solidFill>
              <a:latin typeface="Calibri"/>
              <a:ea typeface="Calibri"/>
              <a:cs typeface="Calibri"/>
              <a:sym typeface="Calibri"/>
            </a:endParaRPr>
          </a:p>
        </p:txBody>
      </p:sp>
      <p:pic>
        <p:nvPicPr>
          <p:cNvPr id="142" name="Shape 142"/>
          <p:cNvPicPr preferRelativeResize="0"/>
          <p:nvPr/>
        </p:nvPicPr>
        <p:blipFill>
          <a:blip r:embed="rId4">
            <a:alphaModFix/>
          </a:blip>
          <a:stretch>
            <a:fillRect/>
          </a:stretch>
        </p:blipFill>
        <p:spPr>
          <a:xfrm>
            <a:off x="5414451" y="2496026"/>
            <a:ext cx="3481900" cy="580550"/>
          </a:xfrm>
          <a:prstGeom prst="rect">
            <a:avLst/>
          </a:prstGeom>
          <a:noFill/>
          <a:ln>
            <a:noFill/>
          </a:ln>
        </p:spPr>
      </p:pic>
    </p:spTree>
    <p:extLst>
      <p:ext uri="{BB962C8B-B14F-4D97-AF65-F5344CB8AC3E}">
        <p14:creationId xmlns:p14="http://schemas.microsoft.com/office/powerpoint/2010/main" val="41484247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Refinamiento Requerimientos Funcionales </a:t>
            </a:r>
            <a:endParaRPr lang="es-ES" sz="3000" b="1" dirty="0">
              <a:solidFill>
                <a:srgbClr val="E8E6E8"/>
              </a:solidFill>
              <a:latin typeface="Calibri"/>
              <a:ea typeface="Calibri"/>
              <a:cs typeface="Calibri"/>
              <a:sym typeface="Calibri"/>
            </a:endParaRPr>
          </a:p>
        </p:txBody>
      </p:sp>
      <p:sp>
        <p:nvSpPr>
          <p:cNvPr id="11" name="CuadroTexto 10"/>
          <p:cNvSpPr txBox="1"/>
          <p:nvPr/>
        </p:nvSpPr>
        <p:spPr>
          <a:xfrm>
            <a:off x="6682811" y="4896740"/>
            <a:ext cx="2555193" cy="307777"/>
          </a:xfrm>
          <a:prstGeom prst="rect">
            <a:avLst/>
          </a:prstGeom>
          <a:noFill/>
        </p:spPr>
        <p:txBody>
          <a:bodyPr wrap="square" rtlCol="0">
            <a:spAutoFit/>
          </a:bodyPr>
          <a:lstStyle/>
          <a:p>
            <a:r>
              <a:rPr lang="es-CO" dirty="0" err="1" smtClean="0"/>
              <a:t>Req</a:t>
            </a:r>
            <a:r>
              <a:rPr lang="es-CO" dirty="0" smtClean="0"/>
              <a:t>. Funcionales Refinados</a:t>
            </a:r>
            <a:endParaRPr lang="es-CO" dirty="0"/>
          </a:p>
        </p:txBody>
      </p:sp>
      <p:pic>
        <p:nvPicPr>
          <p:cNvPr id="2" name="Imagen 1"/>
          <p:cNvPicPr>
            <a:picLocks noChangeAspect="1"/>
          </p:cNvPicPr>
          <p:nvPr/>
        </p:nvPicPr>
        <p:blipFill>
          <a:blip r:embed="rId3"/>
          <a:stretch>
            <a:fillRect/>
          </a:stretch>
        </p:blipFill>
        <p:spPr>
          <a:xfrm>
            <a:off x="4495240" y="1203512"/>
            <a:ext cx="4563687" cy="3517526"/>
          </a:xfrm>
          <a:prstGeom prst="rect">
            <a:avLst/>
          </a:prstGeom>
        </p:spPr>
      </p:pic>
      <p:pic>
        <p:nvPicPr>
          <p:cNvPr id="5" name="Imagen 4"/>
          <p:cNvPicPr>
            <a:picLocks noChangeAspect="1"/>
          </p:cNvPicPr>
          <p:nvPr/>
        </p:nvPicPr>
        <p:blipFill>
          <a:blip r:embed="rId4"/>
          <a:stretch>
            <a:fillRect/>
          </a:stretch>
        </p:blipFill>
        <p:spPr>
          <a:xfrm>
            <a:off x="-49867" y="1203512"/>
            <a:ext cx="4494120" cy="2632642"/>
          </a:xfrm>
          <a:prstGeom prst="rect">
            <a:avLst/>
          </a:prstGeom>
        </p:spPr>
      </p:pic>
      <p:sp>
        <p:nvSpPr>
          <p:cNvPr id="3" name="CuadroTexto 2"/>
          <p:cNvSpPr txBox="1"/>
          <p:nvPr/>
        </p:nvSpPr>
        <p:spPr>
          <a:xfrm>
            <a:off x="1867740" y="954741"/>
            <a:ext cx="1734671" cy="307777"/>
          </a:xfrm>
          <a:prstGeom prst="rect">
            <a:avLst/>
          </a:prstGeom>
          <a:noFill/>
        </p:spPr>
        <p:txBody>
          <a:bodyPr wrap="square" rtlCol="0">
            <a:spAutoFit/>
          </a:bodyPr>
          <a:lstStyle/>
          <a:p>
            <a:r>
              <a:rPr lang="es-ES" dirty="0" smtClean="0"/>
              <a:t>Inicial</a:t>
            </a:r>
            <a:endParaRPr lang="es-ES" dirty="0"/>
          </a:p>
        </p:txBody>
      </p:sp>
      <p:sp>
        <p:nvSpPr>
          <p:cNvPr id="7" name="CuadroTexto 6"/>
          <p:cNvSpPr txBox="1"/>
          <p:nvPr/>
        </p:nvSpPr>
        <p:spPr>
          <a:xfrm>
            <a:off x="6504734" y="961773"/>
            <a:ext cx="1734671" cy="307777"/>
          </a:xfrm>
          <a:prstGeom prst="rect">
            <a:avLst/>
          </a:prstGeom>
          <a:noFill/>
        </p:spPr>
        <p:txBody>
          <a:bodyPr wrap="square" rtlCol="0">
            <a:spAutoFit/>
          </a:bodyPr>
          <a:lstStyle/>
          <a:p>
            <a:r>
              <a:rPr lang="es-ES" dirty="0" smtClean="0"/>
              <a:t>Refinado</a:t>
            </a:r>
            <a:endParaRPr lang="es-ES" dirty="0"/>
          </a:p>
        </p:txBody>
      </p:sp>
    </p:spTree>
    <p:extLst>
      <p:ext uri="{BB962C8B-B14F-4D97-AF65-F5344CB8AC3E}">
        <p14:creationId xmlns:p14="http://schemas.microsoft.com/office/powerpoint/2010/main" val="26895576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Refinamiento Requerimientos Funcionales </a:t>
            </a:r>
            <a:endParaRPr lang="es-ES" sz="3000" b="1" dirty="0">
              <a:solidFill>
                <a:srgbClr val="E8E6E8"/>
              </a:solidFill>
              <a:latin typeface="Calibri"/>
              <a:ea typeface="Calibri"/>
              <a:cs typeface="Calibri"/>
              <a:sym typeface="Calibri"/>
            </a:endParaRPr>
          </a:p>
        </p:txBody>
      </p:sp>
      <p:sp>
        <p:nvSpPr>
          <p:cNvPr id="11" name="CuadroTexto 10"/>
          <p:cNvSpPr txBox="1"/>
          <p:nvPr/>
        </p:nvSpPr>
        <p:spPr>
          <a:xfrm>
            <a:off x="6682811" y="4896740"/>
            <a:ext cx="2555193" cy="307777"/>
          </a:xfrm>
          <a:prstGeom prst="rect">
            <a:avLst/>
          </a:prstGeom>
          <a:noFill/>
        </p:spPr>
        <p:txBody>
          <a:bodyPr wrap="square" rtlCol="0">
            <a:spAutoFit/>
          </a:bodyPr>
          <a:lstStyle/>
          <a:p>
            <a:r>
              <a:rPr lang="es-CO" dirty="0" err="1" smtClean="0">
                <a:hlinkClick r:id="rId3" action="ppaction://hlinkfile"/>
              </a:rPr>
              <a:t>Req</a:t>
            </a:r>
            <a:r>
              <a:rPr lang="es-CO" dirty="0" smtClean="0">
                <a:hlinkClick r:id="rId3" action="ppaction://hlinkfile"/>
              </a:rPr>
              <a:t>. Funcionales Refinados</a:t>
            </a:r>
            <a:endParaRPr lang="es-CO" dirty="0"/>
          </a:p>
        </p:txBody>
      </p:sp>
      <p:sp>
        <p:nvSpPr>
          <p:cNvPr id="3" name="CuadroTexto 2"/>
          <p:cNvSpPr txBox="1"/>
          <p:nvPr/>
        </p:nvSpPr>
        <p:spPr>
          <a:xfrm>
            <a:off x="1867740" y="954741"/>
            <a:ext cx="1734671" cy="307777"/>
          </a:xfrm>
          <a:prstGeom prst="rect">
            <a:avLst/>
          </a:prstGeom>
          <a:noFill/>
        </p:spPr>
        <p:txBody>
          <a:bodyPr wrap="square" rtlCol="0">
            <a:spAutoFit/>
          </a:bodyPr>
          <a:lstStyle/>
          <a:p>
            <a:r>
              <a:rPr lang="es-ES" dirty="0" smtClean="0"/>
              <a:t>Inicial</a:t>
            </a:r>
            <a:endParaRPr lang="es-ES" dirty="0"/>
          </a:p>
        </p:txBody>
      </p:sp>
      <p:sp>
        <p:nvSpPr>
          <p:cNvPr id="7" name="CuadroTexto 6"/>
          <p:cNvSpPr txBox="1"/>
          <p:nvPr/>
        </p:nvSpPr>
        <p:spPr>
          <a:xfrm>
            <a:off x="6504734" y="961773"/>
            <a:ext cx="1734671" cy="307777"/>
          </a:xfrm>
          <a:prstGeom prst="rect">
            <a:avLst/>
          </a:prstGeom>
          <a:noFill/>
        </p:spPr>
        <p:txBody>
          <a:bodyPr wrap="square" rtlCol="0">
            <a:spAutoFit/>
          </a:bodyPr>
          <a:lstStyle/>
          <a:p>
            <a:r>
              <a:rPr lang="es-ES" dirty="0" smtClean="0"/>
              <a:t>Refinado</a:t>
            </a:r>
            <a:endParaRPr lang="es-ES" dirty="0"/>
          </a:p>
        </p:txBody>
      </p:sp>
      <p:pic>
        <p:nvPicPr>
          <p:cNvPr id="4" name="Imagen 3"/>
          <p:cNvPicPr>
            <a:picLocks noChangeAspect="1"/>
          </p:cNvPicPr>
          <p:nvPr/>
        </p:nvPicPr>
        <p:blipFill>
          <a:blip r:embed="rId4"/>
          <a:stretch>
            <a:fillRect/>
          </a:stretch>
        </p:blipFill>
        <p:spPr>
          <a:xfrm>
            <a:off x="5074885" y="1222278"/>
            <a:ext cx="3759014" cy="3721735"/>
          </a:xfrm>
          <a:prstGeom prst="rect">
            <a:avLst/>
          </a:prstGeom>
        </p:spPr>
      </p:pic>
      <p:pic>
        <p:nvPicPr>
          <p:cNvPr id="9" name="Imagen 8"/>
          <p:cNvPicPr>
            <a:picLocks noChangeAspect="1"/>
          </p:cNvPicPr>
          <p:nvPr/>
        </p:nvPicPr>
        <p:blipFill>
          <a:blip r:embed="rId5"/>
          <a:stretch>
            <a:fillRect/>
          </a:stretch>
        </p:blipFill>
        <p:spPr>
          <a:xfrm>
            <a:off x="118848" y="1364384"/>
            <a:ext cx="4686298" cy="2632642"/>
          </a:xfrm>
          <a:prstGeom prst="rect">
            <a:avLst/>
          </a:prstGeom>
        </p:spPr>
      </p:pic>
    </p:spTree>
    <p:extLst>
      <p:ext uri="{BB962C8B-B14F-4D97-AF65-F5344CB8AC3E}">
        <p14:creationId xmlns:p14="http://schemas.microsoft.com/office/powerpoint/2010/main" val="2428004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Refinamiento Requerimientos No Funcionales </a:t>
            </a:r>
            <a:endParaRPr lang="es-ES" sz="3000" b="1" dirty="0">
              <a:solidFill>
                <a:srgbClr val="E8E6E8"/>
              </a:solidFill>
              <a:latin typeface="Calibri"/>
              <a:ea typeface="Calibri"/>
              <a:cs typeface="Calibri"/>
              <a:sym typeface="Calibri"/>
            </a:endParaRPr>
          </a:p>
        </p:txBody>
      </p:sp>
      <p:sp>
        <p:nvSpPr>
          <p:cNvPr id="11" name="CuadroTexto 10"/>
          <p:cNvSpPr txBox="1"/>
          <p:nvPr/>
        </p:nvSpPr>
        <p:spPr>
          <a:xfrm>
            <a:off x="6443529" y="4896740"/>
            <a:ext cx="3291840" cy="307777"/>
          </a:xfrm>
          <a:prstGeom prst="rect">
            <a:avLst/>
          </a:prstGeom>
          <a:noFill/>
        </p:spPr>
        <p:txBody>
          <a:bodyPr wrap="square" rtlCol="0">
            <a:spAutoFit/>
          </a:bodyPr>
          <a:lstStyle/>
          <a:p>
            <a:r>
              <a:rPr lang="es-CO" dirty="0" err="1" smtClean="0">
                <a:hlinkClick r:id="rId3" action="ppaction://hlinkfile"/>
              </a:rPr>
              <a:t>Req</a:t>
            </a:r>
            <a:r>
              <a:rPr lang="es-CO" dirty="0" smtClean="0">
                <a:hlinkClick r:id="rId3" action="ppaction://hlinkfile"/>
              </a:rPr>
              <a:t>. No Funcionales Refinados</a:t>
            </a:r>
            <a:endParaRPr lang="es-CO" dirty="0"/>
          </a:p>
        </p:txBody>
      </p:sp>
      <p:pic>
        <p:nvPicPr>
          <p:cNvPr id="2" name="Imagen 1"/>
          <p:cNvPicPr>
            <a:picLocks noChangeAspect="1"/>
          </p:cNvPicPr>
          <p:nvPr/>
        </p:nvPicPr>
        <p:blipFill>
          <a:blip r:embed="rId4"/>
          <a:stretch>
            <a:fillRect/>
          </a:stretch>
        </p:blipFill>
        <p:spPr>
          <a:xfrm>
            <a:off x="4879648" y="1188217"/>
            <a:ext cx="4178893" cy="1794664"/>
          </a:xfrm>
          <a:prstGeom prst="rect">
            <a:avLst/>
          </a:prstGeom>
        </p:spPr>
      </p:pic>
      <p:pic>
        <p:nvPicPr>
          <p:cNvPr id="5" name="Imagen 4"/>
          <p:cNvPicPr>
            <a:picLocks noChangeAspect="1"/>
          </p:cNvPicPr>
          <p:nvPr/>
        </p:nvPicPr>
        <p:blipFill>
          <a:blip r:embed="rId5"/>
          <a:stretch>
            <a:fillRect/>
          </a:stretch>
        </p:blipFill>
        <p:spPr>
          <a:xfrm>
            <a:off x="0" y="1163379"/>
            <a:ext cx="4495088" cy="1815981"/>
          </a:xfrm>
          <a:prstGeom prst="rect">
            <a:avLst/>
          </a:prstGeom>
        </p:spPr>
      </p:pic>
      <p:sp>
        <p:nvSpPr>
          <p:cNvPr id="6" name="CuadroTexto 5"/>
          <p:cNvSpPr txBox="1"/>
          <p:nvPr/>
        </p:nvSpPr>
        <p:spPr>
          <a:xfrm>
            <a:off x="1765190" y="907286"/>
            <a:ext cx="1734671" cy="307777"/>
          </a:xfrm>
          <a:prstGeom prst="rect">
            <a:avLst/>
          </a:prstGeom>
          <a:noFill/>
        </p:spPr>
        <p:txBody>
          <a:bodyPr wrap="square" rtlCol="0">
            <a:spAutoFit/>
          </a:bodyPr>
          <a:lstStyle/>
          <a:p>
            <a:r>
              <a:rPr lang="es-ES" dirty="0" smtClean="0"/>
              <a:t>Inicial</a:t>
            </a:r>
            <a:endParaRPr lang="es-ES" dirty="0"/>
          </a:p>
        </p:txBody>
      </p:sp>
      <p:sp>
        <p:nvSpPr>
          <p:cNvPr id="7" name="CuadroTexto 6"/>
          <p:cNvSpPr txBox="1"/>
          <p:nvPr/>
        </p:nvSpPr>
        <p:spPr>
          <a:xfrm>
            <a:off x="6402184" y="915483"/>
            <a:ext cx="1734671" cy="307777"/>
          </a:xfrm>
          <a:prstGeom prst="rect">
            <a:avLst/>
          </a:prstGeom>
          <a:noFill/>
        </p:spPr>
        <p:txBody>
          <a:bodyPr wrap="square" rtlCol="0">
            <a:spAutoFit/>
          </a:bodyPr>
          <a:lstStyle/>
          <a:p>
            <a:r>
              <a:rPr lang="es-ES" dirty="0" smtClean="0"/>
              <a:t>Refinado</a:t>
            </a:r>
            <a:endParaRPr lang="es-ES" dirty="0"/>
          </a:p>
        </p:txBody>
      </p:sp>
      <p:pic>
        <p:nvPicPr>
          <p:cNvPr id="8" name="Imagen 7"/>
          <p:cNvPicPr>
            <a:picLocks noChangeAspect="1"/>
          </p:cNvPicPr>
          <p:nvPr/>
        </p:nvPicPr>
        <p:blipFill>
          <a:blip r:embed="rId6"/>
          <a:stretch>
            <a:fillRect/>
          </a:stretch>
        </p:blipFill>
        <p:spPr>
          <a:xfrm>
            <a:off x="0" y="3067051"/>
            <a:ext cx="4495088" cy="1829690"/>
          </a:xfrm>
          <a:prstGeom prst="rect">
            <a:avLst/>
          </a:prstGeom>
        </p:spPr>
      </p:pic>
      <p:pic>
        <p:nvPicPr>
          <p:cNvPr id="3" name="Imagen 2"/>
          <p:cNvPicPr>
            <a:picLocks noChangeAspect="1"/>
          </p:cNvPicPr>
          <p:nvPr/>
        </p:nvPicPr>
        <p:blipFill>
          <a:blip r:embed="rId7"/>
          <a:stretch>
            <a:fillRect/>
          </a:stretch>
        </p:blipFill>
        <p:spPr>
          <a:xfrm>
            <a:off x="4879649" y="3067051"/>
            <a:ext cx="4178892" cy="1829300"/>
          </a:xfrm>
          <a:prstGeom prst="rect">
            <a:avLst/>
          </a:prstGeom>
        </p:spPr>
      </p:pic>
    </p:spTree>
    <p:extLst>
      <p:ext uri="{BB962C8B-B14F-4D97-AF65-F5344CB8AC3E}">
        <p14:creationId xmlns:p14="http://schemas.microsoft.com/office/powerpoint/2010/main" val="37240708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Gantt</a:t>
            </a:r>
            <a:endParaRPr lang="es-ES" sz="3000" b="1" dirty="0">
              <a:solidFill>
                <a:srgbClr val="E8E6E8"/>
              </a:solidFill>
              <a:latin typeface="Calibri"/>
              <a:ea typeface="Calibri"/>
              <a:cs typeface="Calibri"/>
              <a:sym typeface="Calibri"/>
            </a:endParaRPr>
          </a:p>
        </p:txBody>
      </p:sp>
      <p:sp>
        <p:nvSpPr>
          <p:cNvPr id="2" name="CuadroTexto 1"/>
          <p:cNvSpPr txBox="1"/>
          <p:nvPr/>
        </p:nvSpPr>
        <p:spPr>
          <a:xfrm>
            <a:off x="313509" y="1384663"/>
            <a:ext cx="7576457" cy="1077218"/>
          </a:xfrm>
          <a:prstGeom prst="rect">
            <a:avLst/>
          </a:prstGeom>
          <a:noFill/>
        </p:spPr>
        <p:txBody>
          <a:bodyPr wrap="square" rtlCol="0">
            <a:spAutoFit/>
          </a:bodyPr>
          <a:lstStyle/>
          <a:p>
            <a:r>
              <a:rPr lang="es-ES" sz="1600" dirty="0"/>
              <a:t>E</a:t>
            </a:r>
            <a:r>
              <a:rPr lang="es-ES" sz="1600" dirty="0" smtClean="0"/>
              <a:t>s </a:t>
            </a:r>
            <a:r>
              <a:rPr lang="es-ES" sz="1600" dirty="0"/>
              <a:t>una herramienta para planificar y programar tareas a lo largo de un período determinado. Gracias a una fácil y cómoda visualización de las acciones previstas, permite realizar el seguimiento y control del progreso de cada una de las etapas de un proyecto </a:t>
            </a:r>
            <a:endParaRPr lang="es-CO" sz="1600" dirty="0"/>
          </a:p>
        </p:txBody>
      </p:sp>
      <p:pic>
        <p:nvPicPr>
          <p:cNvPr id="3" name="Imagen 2"/>
          <p:cNvPicPr>
            <a:picLocks noChangeAspect="1"/>
          </p:cNvPicPr>
          <p:nvPr/>
        </p:nvPicPr>
        <p:blipFill>
          <a:blip r:embed="rId3"/>
          <a:stretch>
            <a:fillRect/>
          </a:stretch>
        </p:blipFill>
        <p:spPr>
          <a:xfrm>
            <a:off x="2271840" y="2635094"/>
            <a:ext cx="5017770" cy="2096979"/>
          </a:xfrm>
          <a:prstGeom prst="rect">
            <a:avLst/>
          </a:prstGeom>
        </p:spPr>
      </p:pic>
    </p:spTree>
    <p:extLst>
      <p:ext uri="{BB962C8B-B14F-4D97-AF65-F5344CB8AC3E}">
        <p14:creationId xmlns:p14="http://schemas.microsoft.com/office/powerpoint/2010/main" val="4248385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Gantt</a:t>
            </a:r>
            <a:endParaRPr lang="es-ES" sz="3000" b="1" dirty="0">
              <a:solidFill>
                <a:srgbClr val="E8E6E8"/>
              </a:solidFill>
              <a:latin typeface="Calibri"/>
              <a:ea typeface="Calibri"/>
              <a:cs typeface="Calibri"/>
              <a:sym typeface="Calibri"/>
            </a:endParaRPr>
          </a:p>
        </p:txBody>
      </p:sp>
      <p:sp>
        <p:nvSpPr>
          <p:cNvPr id="11" name="CuadroTexto 10"/>
          <p:cNvSpPr txBox="1"/>
          <p:nvPr/>
        </p:nvSpPr>
        <p:spPr>
          <a:xfrm>
            <a:off x="7388942" y="4879076"/>
            <a:ext cx="3291840" cy="307777"/>
          </a:xfrm>
          <a:prstGeom prst="rect">
            <a:avLst/>
          </a:prstGeom>
          <a:noFill/>
        </p:spPr>
        <p:txBody>
          <a:bodyPr wrap="square" rtlCol="0">
            <a:spAutoFit/>
          </a:bodyPr>
          <a:lstStyle/>
          <a:p>
            <a:r>
              <a:rPr lang="es-CO" dirty="0" smtClean="0">
                <a:hlinkClick r:id="rId3" action="ppaction://hlinkfile"/>
              </a:rPr>
              <a:t>Diagrama de Gantt</a:t>
            </a:r>
            <a:endParaRPr lang="es-CO" dirty="0"/>
          </a:p>
        </p:txBody>
      </p:sp>
      <p:pic>
        <p:nvPicPr>
          <p:cNvPr id="5" name="Imagen 4"/>
          <p:cNvPicPr>
            <a:picLocks noChangeAspect="1"/>
          </p:cNvPicPr>
          <p:nvPr/>
        </p:nvPicPr>
        <p:blipFill rotWithShape="1">
          <a:blip r:embed="rId4"/>
          <a:srcRect l="474" r="401" b="688"/>
          <a:stretch/>
        </p:blipFill>
        <p:spPr>
          <a:xfrm>
            <a:off x="989462" y="1096614"/>
            <a:ext cx="7274257" cy="3782462"/>
          </a:xfrm>
          <a:prstGeom prst="rect">
            <a:avLst/>
          </a:prstGeom>
        </p:spPr>
      </p:pic>
    </p:spTree>
    <p:extLst>
      <p:ext uri="{BB962C8B-B14F-4D97-AF65-F5344CB8AC3E}">
        <p14:creationId xmlns:p14="http://schemas.microsoft.com/office/powerpoint/2010/main" val="9525726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Gantt</a:t>
            </a:r>
            <a:endParaRPr lang="es-ES" sz="3000" b="1" dirty="0">
              <a:solidFill>
                <a:srgbClr val="E8E6E8"/>
              </a:solidFill>
              <a:latin typeface="Calibri"/>
              <a:ea typeface="Calibri"/>
              <a:cs typeface="Calibri"/>
              <a:sym typeface="Calibri"/>
            </a:endParaRPr>
          </a:p>
        </p:txBody>
      </p:sp>
      <p:sp>
        <p:nvSpPr>
          <p:cNvPr id="11" name="CuadroTexto 10"/>
          <p:cNvSpPr txBox="1"/>
          <p:nvPr/>
        </p:nvSpPr>
        <p:spPr>
          <a:xfrm>
            <a:off x="7388942" y="4879076"/>
            <a:ext cx="3291840" cy="307777"/>
          </a:xfrm>
          <a:prstGeom prst="rect">
            <a:avLst/>
          </a:prstGeom>
          <a:noFill/>
        </p:spPr>
        <p:txBody>
          <a:bodyPr wrap="square" rtlCol="0">
            <a:spAutoFit/>
          </a:bodyPr>
          <a:lstStyle/>
          <a:p>
            <a:r>
              <a:rPr lang="es-CO" dirty="0" smtClean="0">
                <a:hlinkClick r:id="rId3" action="ppaction://hlinkfile"/>
              </a:rPr>
              <a:t>Diagrama de Gantt</a:t>
            </a:r>
            <a:endParaRPr lang="es-CO" dirty="0"/>
          </a:p>
        </p:txBody>
      </p:sp>
      <p:pic>
        <p:nvPicPr>
          <p:cNvPr id="2" name="Imagen 1"/>
          <p:cNvPicPr>
            <a:picLocks noChangeAspect="1"/>
          </p:cNvPicPr>
          <p:nvPr/>
        </p:nvPicPr>
        <p:blipFill rotWithShape="1">
          <a:blip r:embed="rId4"/>
          <a:srcRect l="984" t="1314" r="646" b="891"/>
          <a:stretch/>
        </p:blipFill>
        <p:spPr>
          <a:xfrm>
            <a:off x="1660525" y="1043676"/>
            <a:ext cx="5877033" cy="3835400"/>
          </a:xfrm>
          <a:prstGeom prst="rect">
            <a:avLst/>
          </a:prstGeom>
        </p:spPr>
      </p:pic>
    </p:spTree>
    <p:extLst>
      <p:ext uri="{BB962C8B-B14F-4D97-AF65-F5344CB8AC3E}">
        <p14:creationId xmlns:p14="http://schemas.microsoft.com/office/powerpoint/2010/main" val="41229986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Casos de Uso</a:t>
            </a:r>
            <a:endParaRPr lang="es-ES" sz="3000" b="1" dirty="0">
              <a:solidFill>
                <a:srgbClr val="E8E6E8"/>
              </a:solidFill>
              <a:latin typeface="Calibri"/>
              <a:ea typeface="Calibri"/>
              <a:cs typeface="Calibri"/>
              <a:sym typeface="Calibri"/>
            </a:endParaRPr>
          </a:p>
        </p:txBody>
      </p:sp>
      <p:sp>
        <p:nvSpPr>
          <p:cNvPr id="6"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1600" b="1" dirty="0" smtClean="0">
                <a:solidFill>
                  <a:srgbClr val="E8E6E8"/>
                </a:solidFill>
                <a:latin typeface="Calibri"/>
                <a:ea typeface="Calibri"/>
                <a:cs typeface="Calibri"/>
                <a:sym typeface="Calibri"/>
              </a:rPr>
              <a:t>Creación Usuario</a:t>
            </a:r>
            <a:endParaRPr lang="es-ES" sz="16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stretch>
            <a:fillRect/>
          </a:stretch>
        </p:blipFill>
        <p:spPr>
          <a:xfrm>
            <a:off x="1989039" y="1005274"/>
            <a:ext cx="4149543" cy="3869642"/>
          </a:xfrm>
          <a:prstGeom prst="rect">
            <a:avLst/>
          </a:prstGeom>
        </p:spPr>
      </p:pic>
    </p:spTree>
    <p:extLst>
      <p:ext uri="{BB962C8B-B14F-4D97-AF65-F5344CB8AC3E}">
        <p14:creationId xmlns:p14="http://schemas.microsoft.com/office/powerpoint/2010/main" val="2775229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p:nvPr/>
        </p:nvSpPr>
        <p:spPr>
          <a:xfrm>
            <a:off x="533478" y="2012401"/>
            <a:ext cx="2789280" cy="1200328"/>
          </a:xfrm>
          <a:prstGeom prst="rect">
            <a:avLst/>
          </a:prstGeom>
          <a:noFill/>
          <a:ln>
            <a:noFill/>
          </a:ln>
        </p:spPr>
        <p:txBody>
          <a:bodyPr wrap="square" lIns="91425" tIns="45700" rIns="91425" bIns="45700" anchor="t" anchorCtr="0">
            <a:noAutofit/>
          </a:bodyPr>
          <a:lstStyle/>
          <a:p>
            <a:pPr marL="0" lvl="0" indent="0" rtl="0">
              <a:spcBef>
                <a:spcPts val="560"/>
              </a:spcBef>
              <a:buNone/>
            </a:pPr>
            <a:r>
              <a:rPr lang="es-ES" sz="2400" dirty="0">
                <a:solidFill>
                  <a:srgbClr val="FFFFFF"/>
                </a:solidFill>
                <a:latin typeface="Calibri"/>
                <a:ea typeface="Calibri"/>
                <a:cs typeface="Calibri"/>
                <a:sym typeface="Calibri"/>
              </a:rPr>
              <a:t>Objetivo general</a:t>
            </a:r>
          </a:p>
        </p:txBody>
      </p:sp>
      <p:sp>
        <p:nvSpPr>
          <p:cNvPr id="106" name="Shape 106"/>
          <p:cNvSpPr txBox="1"/>
          <p:nvPr/>
        </p:nvSpPr>
        <p:spPr>
          <a:xfrm>
            <a:off x="4357798" y="1156876"/>
            <a:ext cx="3885300" cy="1815900"/>
          </a:xfrm>
          <a:prstGeom prst="rect">
            <a:avLst/>
          </a:prstGeom>
          <a:noFill/>
          <a:ln>
            <a:noFill/>
          </a:ln>
        </p:spPr>
        <p:txBody>
          <a:bodyPr wrap="square" lIns="91425" tIns="45700" rIns="91425" bIns="45700" anchor="t" anchorCtr="0">
            <a:noAutofit/>
          </a:bodyPr>
          <a:lstStyle/>
          <a:p>
            <a:pPr marL="0" lvl="0" indent="0" algn="just" rtl="0">
              <a:spcBef>
                <a:spcPts val="0"/>
              </a:spcBef>
              <a:buClr>
                <a:schemeClr val="dk1"/>
              </a:buClr>
              <a:buFont typeface="Arial"/>
              <a:buNone/>
            </a:pPr>
            <a:r>
              <a:rPr lang="es-ES" sz="1800" dirty="0">
                <a:latin typeface="Calibri"/>
                <a:ea typeface="Calibri"/>
                <a:cs typeface="Calibri"/>
                <a:sym typeface="Calibri"/>
              </a:rPr>
              <a:t>Diseñar e implementar una Plataforma Web que cumpla las necesidades básicas de las empresas de comercio al por menor o al detalle (retail), Otorgando una gestión de inventarios, seguimiento de metas y reportes  que logre superar las expectativas de los clientes, garantizando un servicio óptimo de calidad  con la seguridad y confianza que el sector Comercial requiere.</a:t>
            </a:r>
          </a:p>
          <a:p>
            <a:pPr marL="0" marR="0" lvl="0" indent="0" algn="l" rtl="0">
              <a:spcBef>
                <a:spcPts val="0"/>
              </a:spcBef>
              <a:buNone/>
            </a:pPr>
            <a:endParaRPr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Casos de Uso Extendido</a:t>
            </a:r>
            <a:endParaRPr lang="es-ES" sz="3000" b="1" dirty="0">
              <a:solidFill>
                <a:srgbClr val="E8E6E8"/>
              </a:solidFill>
              <a:latin typeface="Calibri"/>
              <a:ea typeface="Calibri"/>
              <a:cs typeface="Calibri"/>
              <a:sym typeface="Calibri"/>
            </a:endParaRPr>
          </a:p>
        </p:txBody>
      </p:sp>
      <p:sp>
        <p:nvSpPr>
          <p:cNvPr id="6"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1600" b="1" dirty="0" smtClean="0">
                <a:solidFill>
                  <a:srgbClr val="E8E6E8"/>
                </a:solidFill>
                <a:latin typeface="Calibri"/>
                <a:ea typeface="Calibri"/>
                <a:cs typeface="Calibri"/>
                <a:sym typeface="Calibri"/>
              </a:rPr>
              <a:t>Creación Usuario</a:t>
            </a: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stretch>
            <a:fillRect/>
          </a:stretch>
        </p:blipFill>
        <p:spPr>
          <a:xfrm>
            <a:off x="2554930" y="1005274"/>
            <a:ext cx="3448305" cy="4075270"/>
          </a:xfrm>
          <a:prstGeom prst="rect">
            <a:avLst/>
          </a:prstGeom>
        </p:spPr>
      </p:pic>
    </p:spTree>
    <p:extLst>
      <p:ext uri="{BB962C8B-B14F-4D97-AF65-F5344CB8AC3E}">
        <p14:creationId xmlns:p14="http://schemas.microsoft.com/office/powerpoint/2010/main" val="13392306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Casos de Uso</a:t>
            </a:r>
            <a:endParaRPr lang="es-ES" sz="3000" b="1" dirty="0">
              <a:solidFill>
                <a:srgbClr val="E8E6E8"/>
              </a:solidFill>
              <a:latin typeface="Calibri"/>
              <a:ea typeface="Calibri"/>
              <a:cs typeface="Calibri"/>
              <a:sym typeface="Calibri"/>
            </a:endParaRPr>
          </a:p>
        </p:txBody>
      </p:sp>
      <p:sp>
        <p:nvSpPr>
          <p:cNvPr id="6"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1600" b="1" dirty="0" smtClean="0">
                <a:solidFill>
                  <a:srgbClr val="E8E6E8"/>
                </a:solidFill>
                <a:latin typeface="Calibri"/>
                <a:ea typeface="Calibri"/>
                <a:cs typeface="Calibri"/>
                <a:sym typeface="Calibri"/>
              </a:rPr>
              <a:t>Inicio de Sesión</a:t>
            </a: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stretch>
            <a:fillRect/>
          </a:stretch>
        </p:blipFill>
        <p:spPr>
          <a:xfrm>
            <a:off x="2226666" y="1092820"/>
            <a:ext cx="4032940" cy="4050680"/>
          </a:xfrm>
          <a:prstGeom prst="rect">
            <a:avLst/>
          </a:prstGeom>
        </p:spPr>
      </p:pic>
    </p:spTree>
    <p:extLst>
      <p:ext uri="{BB962C8B-B14F-4D97-AF65-F5344CB8AC3E}">
        <p14:creationId xmlns:p14="http://schemas.microsoft.com/office/powerpoint/2010/main" val="4835144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Casos de Uso Extendido</a:t>
            </a:r>
            <a:endParaRPr lang="es-ES" sz="3000" b="1" dirty="0">
              <a:solidFill>
                <a:srgbClr val="E8E6E8"/>
              </a:solidFill>
              <a:latin typeface="Calibri"/>
              <a:ea typeface="Calibri"/>
              <a:cs typeface="Calibri"/>
              <a:sym typeface="Calibri"/>
            </a:endParaRPr>
          </a:p>
        </p:txBody>
      </p:sp>
      <p:sp>
        <p:nvSpPr>
          <p:cNvPr id="6"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1600" b="1" dirty="0" smtClean="0">
                <a:solidFill>
                  <a:srgbClr val="E8E6E8"/>
                </a:solidFill>
                <a:latin typeface="Calibri"/>
                <a:ea typeface="Calibri"/>
                <a:cs typeface="Calibri"/>
                <a:sym typeface="Calibri"/>
              </a:rPr>
              <a:t>Inicio de Sesión</a:t>
            </a:r>
            <a:endParaRPr lang="es-ES" sz="16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stretch>
            <a:fillRect/>
          </a:stretch>
        </p:blipFill>
        <p:spPr>
          <a:xfrm>
            <a:off x="2405764" y="1005274"/>
            <a:ext cx="4328990" cy="4124930"/>
          </a:xfrm>
          <a:prstGeom prst="rect">
            <a:avLst/>
          </a:prstGeom>
        </p:spPr>
      </p:pic>
    </p:spTree>
    <p:extLst>
      <p:ext uri="{BB962C8B-B14F-4D97-AF65-F5344CB8AC3E}">
        <p14:creationId xmlns:p14="http://schemas.microsoft.com/office/powerpoint/2010/main" val="26552868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Casos de Uso</a:t>
            </a:r>
            <a:endParaRPr lang="es-ES" sz="3000" b="1" dirty="0">
              <a:solidFill>
                <a:srgbClr val="E8E6E8"/>
              </a:solidFill>
              <a:latin typeface="Calibri"/>
              <a:ea typeface="Calibri"/>
              <a:cs typeface="Calibri"/>
              <a:sym typeface="Calibri"/>
            </a:endParaRPr>
          </a:p>
        </p:txBody>
      </p:sp>
      <p:sp>
        <p:nvSpPr>
          <p:cNvPr id="6"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1600" b="1" dirty="0" smtClean="0">
                <a:solidFill>
                  <a:srgbClr val="E8E6E8"/>
                </a:solidFill>
                <a:latin typeface="Calibri"/>
                <a:ea typeface="Calibri"/>
                <a:cs typeface="Calibri"/>
                <a:sym typeface="Calibri"/>
              </a:rPr>
              <a:t>Selección Modulo</a:t>
            </a:r>
            <a:endParaRPr lang="es-ES" sz="16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stretch>
            <a:fillRect/>
          </a:stretch>
        </p:blipFill>
        <p:spPr>
          <a:xfrm>
            <a:off x="2270201" y="1037217"/>
            <a:ext cx="3922170" cy="4106283"/>
          </a:xfrm>
          <a:prstGeom prst="rect">
            <a:avLst/>
          </a:prstGeom>
        </p:spPr>
      </p:pic>
    </p:spTree>
    <p:extLst>
      <p:ext uri="{BB962C8B-B14F-4D97-AF65-F5344CB8AC3E}">
        <p14:creationId xmlns:p14="http://schemas.microsoft.com/office/powerpoint/2010/main" val="13088344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Clases</a:t>
            </a:r>
            <a:endParaRPr lang="es-ES" sz="3000" b="1" dirty="0">
              <a:solidFill>
                <a:srgbClr val="E8E6E8"/>
              </a:solidFill>
              <a:latin typeface="Calibri"/>
              <a:ea typeface="Calibri"/>
              <a:cs typeface="Calibri"/>
              <a:sym typeface="Calibri"/>
            </a:endParaRPr>
          </a:p>
        </p:txBody>
      </p:sp>
    </p:spTree>
    <p:extLst>
      <p:ext uri="{BB962C8B-B14F-4D97-AF65-F5344CB8AC3E}">
        <p14:creationId xmlns:p14="http://schemas.microsoft.com/office/powerpoint/2010/main" val="31641331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Transición de Estados</a:t>
            </a:r>
            <a:endParaRPr lang="es-ES" sz="3000" b="1" dirty="0">
              <a:solidFill>
                <a:srgbClr val="E8E6E8"/>
              </a:solidFill>
              <a:latin typeface="Calibri"/>
              <a:ea typeface="Calibri"/>
              <a:cs typeface="Calibri"/>
              <a:sym typeface="Calibri"/>
            </a:endParaRPr>
          </a:p>
        </p:txBody>
      </p:sp>
    </p:spTree>
    <p:extLst>
      <p:ext uri="{BB962C8B-B14F-4D97-AF65-F5344CB8AC3E}">
        <p14:creationId xmlns:p14="http://schemas.microsoft.com/office/powerpoint/2010/main" val="14337522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Secuencia</a:t>
            </a:r>
            <a:endParaRPr lang="es-ES" sz="3000" b="1" dirty="0">
              <a:solidFill>
                <a:srgbClr val="E8E6E8"/>
              </a:solidFill>
              <a:latin typeface="Calibri"/>
              <a:ea typeface="Calibri"/>
              <a:cs typeface="Calibri"/>
              <a:sym typeface="Calibri"/>
            </a:endParaRPr>
          </a:p>
        </p:txBody>
      </p:sp>
      <p:sp>
        <p:nvSpPr>
          <p:cNvPr id="2" name="CuadroTexto 1"/>
          <p:cNvSpPr txBox="1"/>
          <p:nvPr/>
        </p:nvSpPr>
        <p:spPr>
          <a:xfrm>
            <a:off x="666750" y="1571625"/>
            <a:ext cx="7477125" cy="1169551"/>
          </a:xfrm>
          <a:prstGeom prst="rect">
            <a:avLst/>
          </a:prstGeom>
          <a:noFill/>
        </p:spPr>
        <p:txBody>
          <a:bodyPr wrap="square" rtlCol="0">
            <a:spAutoFit/>
          </a:bodyPr>
          <a:lstStyle/>
          <a:p>
            <a:r>
              <a:rPr lang="es-ES" dirty="0" smtClean="0"/>
              <a:t>Nos muestra </a:t>
            </a:r>
            <a:r>
              <a:rPr lang="es-ES" dirty="0"/>
              <a:t>la interacción de un conjunto de objetos de una aplicación a través del tiempo, en el cual se indicaran los módulos o clases que formaran parte del programa y las llamadas que se hacen cada uno de ellos para realizar una tarea determinada, por esta razón permite observar la perspectiva cronológica de las interacciones. Es importante recordar que el diagrama de secuencias se realiza a partir de la descripción de un caso de uso.</a:t>
            </a:r>
            <a:endParaRPr lang="es-CO" dirty="0"/>
          </a:p>
        </p:txBody>
      </p:sp>
      <p:pic>
        <p:nvPicPr>
          <p:cNvPr id="3" name="Imagen 2"/>
          <p:cNvPicPr>
            <a:picLocks noChangeAspect="1"/>
          </p:cNvPicPr>
          <p:nvPr/>
        </p:nvPicPr>
        <p:blipFill rotWithShape="1">
          <a:blip r:embed="rId3"/>
          <a:srcRect l="4262" t="7287" r="2487"/>
          <a:stretch/>
        </p:blipFill>
        <p:spPr>
          <a:xfrm>
            <a:off x="1952625" y="3009900"/>
            <a:ext cx="5000625" cy="1757362"/>
          </a:xfrm>
          <a:prstGeom prst="rect">
            <a:avLst/>
          </a:prstGeom>
        </p:spPr>
      </p:pic>
    </p:spTree>
    <p:extLst>
      <p:ext uri="{BB962C8B-B14F-4D97-AF65-F5344CB8AC3E}">
        <p14:creationId xmlns:p14="http://schemas.microsoft.com/office/powerpoint/2010/main" val="15589808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Secuencia</a:t>
            </a:r>
            <a:endParaRPr lang="es-ES" sz="3000" b="1" dirty="0">
              <a:solidFill>
                <a:srgbClr val="E8E6E8"/>
              </a:solidFill>
              <a:latin typeface="Calibri"/>
              <a:ea typeface="Calibri"/>
              <a:cs typeface="Calibri"/>
              <a:sym typeface="Calibri"/>
            </a:endParaRPr>
          </a:p>
        </p:txBody>
      </p:sp>
      <p:pic>
        <p:nvPicPr>
          <p:cNvPr id="5" name="Imagen 4"/>
          <p:cNvPicPr/>
          <p:nvPr/>
        </p:nvPicPr>
        <p:blipFill>
          <a:blip r:embed="rId3"/>
          <a:stretch>
            <a:fillRect/>
          </a:stretch>
        </p:blipFill>
        <p:spPr>
          <a:xfrm>
            <a:off x="1927859" y="1000125"/>
            <a:ext cx="5501641" cy="4143375"/>
          </a:xfrm>
          <a:prstGeom prst="rect">
            <a:avLst/>
          </a:prstGeom>
        </p:spPr>
      </p:pic>
      <p:sp>
        <p:nvSpPr>
          <p:cNvPr id="6"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1600" b="1" dirty="0" smtClean="0">
                <a:solidFill>
                  <a:srgbClr val="E8E6E8"/>
                </a:solidFill>
                <a:latin typeface="Calibri"/>
                <a:ea typeface="Calibri"/>
                <a:cs typeface="Calibri"/>
                <a:sym typeface="Calibri"/>
              </a:rPr>
              <a:t>Inicio de Sesión</a:t>
            </a:r>
            <a:endParaRPr lang="es-ES" sz="1600" b="1" dirty="0">
              <a:solidFill>
                <a:srgbClr val="E8E6E8"/>
              </a:solidFill>
              <a:latin typeface="Calibri"/>
              <a:ea typeface="Calibri"/>
              <a:cs typeface="Calibri"/>
              <a:sym typeface="Calibri"/>
            </a:endParaRPr>
          </a:p>
        </p:txBody>
      </p:sp>
    </p:spTree>
    <p:extLst>
      <p:ext uri="{BB962C8B-B14F-4D97-AF65-F5344CB8AC3E}">
        <p14:creationId xmlns:p14="http://schemas.microsoft.com/office/powerpoint/2010/main" val="37533444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Secuencia</a:t>
            </a:r>
            <a:endParaRPr lang="es-ES" sz="3000" b="1" dirty="0">
              <a:solidFill>
                <a:srgbClr val="E8E6E8"/>
              </a:solidFill>
              <a:latin typeface="Calibri"/>
              <a:ea typeface="Calibri"/>
              <a:cs typeface="Calibri"/>
              <a:sym typeface="Calibri"/>
            </a:endParaRPr>
          </a:p>
        </p:txBody>
      </p:sp>
      <p:sp>
        <p:nvSpPr>
          <p:cNvPr id="6"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1600" b="1" dirty="0" smtClean="0">
                <a:solidFill>
                  <a:srgbClr val="E8E6E8"/>
                </a:solidFill>
                <a:latin typeface="Calibri"/>
                <a:ea typeface="Calibri"/>
                <a:cs typeface="Calibri"/>
                <a:sym typeface="Calibri"/>
              </a:rPr>
              <a:t>Gestión De Usuarios</a:t>
            </a:r>
            <a:endParaRPr lang="es-ES" sz="1600" b="1" dirty="0">
              <a:solidFill>
                <a:srgbClr val="E8E6E8"/>
              </a:solidFill>
              <a:latin typeface="Calibri"/>
              <a:ea typeface="Calibri"/>
              <a:cs typeface="Calibri"/>
              <a:sym typeface="Calibri"/>
            </a:endParaRPr>
          </a:p>
        </p:txBody>
      </p:sp>
      <p:pic>
        <p:nvPicPr>
          <p:cNvPr id="7" name="Imagen 6"/>
          <p:cNvPicPr/>
          <p:nvPr/>
        </p:nvPicPr>
        <p:blipFill rotWithShape="1">
          <a:blip r:embed="rId3"/>
          <a:srcRect l="474" t="659" b="-1"/>
          <a:stretch/>
        </p:blipFill>
        <p:spPr>
          <a:xfrm>
            <a:off x="1887793" y="1005274"/>
            <a:ext cx="5589332" cy="4138226"/>
          </a:xfrm>
          <a:prstGeom prst="rect">
            <a:avLst/>
          </a:prstGeom>
        </p:spPr>
      </p:pic>
    </p:spTree>
    <p:extLst>
      <p:ext uri="{BB962C8B-B14F-4D97-AF65-F5344CB8AC3E}">
        <p14:creationId xmlns:p14="http://schemas.microsoft.com/office/powerpoint/2010/main" val="30483546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Secuencia</a:t>
            </a:r>
            <a:endParaRPr lang="es-ES" sz="3000" b="1" dirty="0">
              <a:solidFill>
                <a:srgbClr val="E8E6E8"/>
              </a:solidFill>
              <a:latin typeface="Calibri"/>
              <a:ea typeface="Calibri"/>
              <a:cs typeface="Calibri"/>
              <a:sym typeface="Calibri"/>
            </a:endParaRPr>
          </a:p>
        </p:txBody>
      </p:sp>
      <p:sp>
        <p:nvSpPr>
          <p:cNvPr id="6"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1600" b="1" dirty="0" smtClean="0">
                <a:solidFill>
                  <a:srgbClr val="E8E6E8"/>
                </a:solidFill>
                <a:latin typeface="Calibri"/>
                <a:ea typeface="Calibri"/>
                <a:cs typeface="Calibri"/>
                <a:sym typeface="Calibri"/>
              </a:rPr>
              <a:t>Reporte Ventas</a:t>
            </a:r>
            <a:endParaRPr lang="es-ES" sz="1600" b="1" dirty="0">
              <a:solidFill>
                <a:srgbClr val="E8E6E8"/>
              </a:solidFill>
              <a:latin typeface="Calibri"/>
              <a:ea typeface="Calibri"/>
              <a:cs typeface="Calibri"/>
              <a:sym typeface="Calibri"/>
            </a:endParaRPr>
          </a:p>
        </p:txBody>
      </p:sp>
      <p:pic>
        <p:nvPicPr>
          <p:cNvPr id="5" name="Imagen 4"/>
          <p:cNvPicPr/>
          <p:nvPr/>
        </p:nvPicPr>
        <p:blipFill rotWithShape="1">
          <a:blip r:embed="rId3"/>
          <a:srcRect b="2133"/>
          <a:stretch/>
        </p:blipFill>
        <p:spPr bwMode="auto">
          <a:xfrm>
            <a:off x="1345200" y="1308074"/>
            <a:ext cx="6539866" cy="3121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7391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12" name="Shape 112"/>
          <p:cNvSpPr txBox="1"/>
          <p:nvPr/>
        </p:nvSpPr>
        <p:spPr>
          <a:xfrm>
            <a:off x="954675" y="144875"/>
            <a:ext cx="5364000" cy="7080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3600" b="1" dirty="0">
                <a:solidFill>
                  <a:srgbClr val="E8E6E8"/>
                </a:solidFill>
                <a:latin typeface="Calibri"/>
                <a:ea typeface="Calibri"/>
                <a:cs typeface="Calibri"/>
                <a:sym typeface="Calibri"/>
              </a:rPr>
              <a:t>Objetivos Especificos</a:t>
            </a:r>
          </a:p>
        </p:txBody>
      </p:sp>
      <p:sp>
        <p:nvSpPr>
          <p:cNvPr id="113" name="Shape 113"/>
          <p:cNvSpPr txBox="1"/>
          <p:nvPr/>
        </p:nvSpPr>
        <p:spPr>
          <a:xfrm>
            <a:off x="954674" y="1698826"/>
            <a:ext cx="5937000" cy="1169700"/>
          </a:xfrm>
          <a:prstGeom prst="rect">
            <a:avLst/>
          </a:prstGeom>
          <a:noFill/>
          <a:ln>
            <a:noFill/>
          </a:ln>
        </p:spPr>
        <p:txBody>
          <a:bodyPr wrap="square" lIns="91425" tIns="45700" rIns="91425" bIns="45700" anchor="t" anchorCtr="0">
            <a:noAutofit/>
          </a:bodyPr>
          <a:lstStyle/>
          <a:p>
            <a:pPr marL="171450" lvl="0" indent="-222250" algn="just" rtl="0">
              <a:spcBef>
                <a:spcPts val="0"/>
              </a:spcBef>
              <a:buClr>
                <a:srgbClr val="000000"/>
              </a:buClr>
              <a:buSzPts val="1800"/>
              <a:buChar char="•"/>
            </a:pPr>
            <a:r>
              <a:rPr lang="es-ES" sz="1800" dirty="0">
                <a:latin typeface="Calibri"/>
                <a:ea typeface="Calibri"/>
                <a:cs typeface="Calibri"/>
                <a:sym typeface="Calibri"/>
              </a:rPr>
              <a:t>Identificar los servicios ofrecidos del mercado actual para suplir a cabalidad las necesidades de nuestros clientes.</a:t>
            </a:r>
          </a:p>
          <a:p>
            <a:pPr marL="171450" lvl="0" indent="-222250" algn="just" rtl="0">
              <a:spcBef>
                <a:spcPts val="0"/>
              </a:spcBef>
              <a:buClr>
                <a:srgbClr val="000000"/>
              </a:buClr>
              <a:buSzPts val="1800"/>
              <a:buChar char="•"/>
            </a:pPr>
            <a:r>
              <a:rPr lang="es-ES" sz="1800" dirty="0">
                <a:latin typeface="Calibri"/>
                <a:ea typeface="Calibri"/>
                <a:cs typeface="Calibri"/>
                <a:sym typeface="Calibri"/>
              </a:rPr>
              <a:t>Implementar Una Prueba Piloto en la empresa (Envia Colbanes) para así cuantificar los tiempos que pueden tardar cada una de las etapas de puesta en producción del proyecto.</a:t>
            </a:r>
          </a:p>
          <a:p>
            <a:pPr marL="171450" lvl="0" indent="-222250" algn="just" rtl="0">
              <a:spcBef>
                <a:spcPts val="0"/>
              </a:spcBef>
              <a:buClr>
                <a:srgbClr val="000000"/>
              </a:buClr>
              <a:buSzPts val="1800"/>
              <a:buChar char="•"/>
            </a:pPr>
            <a:r>
              <a:rPr lang="es-ES" sz="1800" dirty="0">
                <a:latin typeface="Calibri"/>
                <a:ea typeface="Calibri"/>
                <a:cs typeface="Calibri"/>
                <a:sym typeface="Calibri"/>
              </a:rPr>
              <a:t>Definir los requerimientos Necesarios como Insumo para la elaboración de la plataforma Web a partir de la información recolectada.</a:t>
            </a:r>
          </a:p>
          <a:p>
            <a:pPr marL="171450" lvl="0" indent="-171450" rtl="0">
              <a:spcBef>
                <a:spcPts val="0"/>
              </a:spcBef>
              <a:buClr>
                <a:schemeClr val="dk1"/>
              </a:buClr>
              <a:buSzPts val="1000"/>
              <a:buFont typeface="Arial"/>
              <a:buNone/>
            </a:pPr>
            <a:endParaRPr sz="1000" b="1" dirty="0">
              <a:solidFill>
                <a:schemeClr val="dk1"/>
              </a:solidFill>
              <a:latin typeface="Calibri"/>
              <a:ea typeface="Calibri"/>
              <a:cs typeface="Calibri"/>
              <a:sym typeface="Calibri"/>
            </a:endParaRPr>
          </a:p>
          <a:p>
            <a:pPr marL="0" marR="0" lvl="0" indent="0" algn="l" rtl="0">
              <a:spcBef>
                <a:spcPts val="0"/>
              </a:spcBef>
              <a:buNone/>
            </a:pPr>
            <a:endParaRPr dirty="0">
              <a:solidFill>
                <a:srgbClr val="5E5C5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Secuencia</a:t>
            </a:r>
            <a:endParaRPr lang="es-ES" sz="3000" b="1" dirty="0">
              <a:solidFill>
                <a:srgbClr val="E8E6E8"/>
              </a:solidFill>
              <a:latin typeface="Calibri"/>
              <a:ea typeface="Calibri"/>
              <a:cs typeface="Calibri"/>
              <a:sym typeface="Calibri"/>
            </a:endParaRPr>
          </a:p>
        </p:txBody>
      </p:sp>
      <p:sp>
        <p:nvSpPr>
          <p:cNvPr id="6"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1600" b="1" dirty="0" smtClean="0">
                <a:solidFill>
                  <a:srgbClr val="E8E6E8"/>
                </a:solidFill>
                <a:latin typeface="Calibri"/>
                <a:ea typeface="Calibri"/>
                <a:cs typeface="Calibri"/>
                <a:sym typeface="Calibri"/>
              </a:rPr>
              <a:t>Gestión Inventarios</a:t>
            </a:r>
            <a:endParaRPr lang="es-ES" sz="1600" b="1" dirty="0">
              <a:solidFill>
                <a:srgbClr val="E8E6E8"/>
              </a:solidFill>
              <a:latin typeface="Calibri"/>
              <a:ea typeface="Calibri"/>
              <a:cs typeface="Calibri"/>
              <a:sym typeface="Calibri"/>
            </a:endParaRPr>
          </a:p>
        </p:txBody>
      </p:sp>
      <p:pic>
        <p:nvPicPr>
          <p:cNvPr id="7" name="Imagen 6"/>
          <p:cNvPicPr/>
          <p:nvPr/>
        </p:nvPicPr>
        <p:blipFill>
          <a:blip r:embed="rId3"/>
          <a:stretch>
            <a:fillRect/>
          </a:stretch>
        </p:blipFill>
        <p:spPr>
          <a:xfrm>
            <a:off x="1632584" y="1393798"/>
            <a:ext cx="6120765" cy="3160395"/>
          </a:xfrm>
          <a:prstGeom prst="rect">
            <a:avLst/>
          </a:prstGeom>
        </p:spPr>
      </p:pic>
    </p:spTree>
    <p:extLst>
      <p:ext uri="{BB962C8B-B14F-4D97-AF65-F5344CB8AC3E}">
        <p14:creationId xmlns:p14="http://schemas.microsoft.com/office/powerpoint/2010/main" val="4116871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Modelo Conceptual BD</a:t>
            </a:r>
            <a:endParaRPr lang="es-ES" sz="3000" b="1" dirty="0">
              <a:solidFill>
                <a:srgbClr val="E8E6E8"/>
              </a:solidFill>
              <a:latin typeface="Calibri"/>
              <a:ea typeface="Calibri"/>
              <a:cs typeface="Calibri"/>
              <a:sym typeface="Calibri"/>
            </a:endParaRPr>
          </a:p>
        </p:txBody>
      </p:sp>
      <p:sp>
        <p:nvSpPr>
          <p:cNvPr id="6"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1600" b="1" dirty="0" smtClean="0">
                <a:solidFill>
                  <a:srgbClr val="E8E6E8"/>
                </a:solidFill>
                <a:latin typeface="Calibri"/>
                <a:ea typeface="Calibri"/>
                <a:cs typeface="Calibri"/>
                <a:sym typeface="Calibri"/>
              </a:rPr>
              <a:t>Entidad Relación</a:t>
            </a:r>
            <a:endParaRPr lang="es-ES" sz="16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75" y="1005275"/>
            <a:ext cx="7538252" cy="4138226"/>
          </a:xfrm>
          <a:prstGeom prst="rect">
            <a:avLst/>
          </a:prstGeom>
        </p:spPr>
      </p:pic>
    </p:spTree>
    <p:extLst>
      <p:ext uri="{BB962C8B-B14F-4D97-AF65-F5344CB8AC3E}">
        <p14:creationId xmlns:p14="http://schemas.microsoft.com/office/powerpoint/2010/main" val="32424742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Modelo Conceptual BD</a:t>
            </a:r>
            <a:endParaRPr lang="es-ES" sz="3000" b="1" dirty="0">
              <a:solidFill>
                <a:srgbClr val="E8E6E8"/>
              </a:solidFill>
              <a:latin typeface="Calibri"/>
              <a:ea typeface="Calibri"/>
              <a:cs typeface="Calibri"/>
              <a:sym typeface="Calibri"/>
            </a:endParaRPr>
          </a:p>
        </p:txBody>
      </p:sp>
      <p:sp>
        <p:nvSpPr>
          <p:cNvPr id="6"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1600" b="1" dirty="0" smtClean="0">
                <a:solidFill>
                  <a:srgbClr val="E8E6E8"/>
                </a:solidFill>
                <a:latin typeface="Calibri"/>
                <a:ea typeface="Calibri"/>
                <a:cs typeface="Calibri"/>
                <a:sym typeface="Calibri"/>
              </a:rPr>
              <a:t>Modelo Relacional</a:t>
            </a: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075" y="1005275"/>
            <a:ext cx="7376375" cy="4138226"/>
          </a:xfrm>
          <a:prstGeom prst="rect">
            <a:avLst/>
          </a:prstGeom>
        </p:spPr>
      </p:pic>
    </p:spTree>
    <p:extLst>
      <p:ext uri="{BB962C8B-B14F-4D97-AF65-F5344CB8AC3E}">
        <p14:creationId xmlns:p14="http://schemas.microsoft.com/office/powerpoint/2010/main" val="1834837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Diccionario de Datos</a:t>
            </a:r>
            <a:endParaRPr lang="es-ES" sz="3000" b="1" dirty="0">
              <a:solidFill>
                <a:srgbClr val="E8E6E8"/>
              </a:solidFill>
              <a:latin typeface="Calibri"/>
              <a:ea typeface="Calibri"/>
              <a:cs typeface="Calibri"/>
              <a:sym typeface="Calibri"/>
            </a:endParaRPr>
          </a:p>
        </p:txBody>
      </p:sp>
      <p:pic>
        <p:nvPicPr>
          <p:cNvPr id="3" name="Imagen 2"/>
          <p:cNvPicPr>
            <a:picLocks noChangeAspect="1"/>
          </p:cNvPicPr>
          <p:nvPr/>
        </p:nvPicPr>
        <p:blipFill rotWithShape="1">
          <a:blip r:embed="rId3"/>
          <a:srcRect t="3216" b="2804"/>
          <a:stretch/>
        </p:blipFill>
        <p:spPr>
          <a:xfrm>
            <a:off x="845040" y="1009933"/>
            <a:ext cx="7579495" cy="2220948"/>
          </a:xfrm>
          <a:prstGeom prst="rect">
            <a:avLst/>
          </a:prstGeom>
        </p:spPr>
      </p:pic>
      <p:pic>
        <p:nvPicPr>
          <p:cNvPr id="4" name="Imagen 3"/>
          <p:cNvPicPr>
            <a:picLocks noChangeAspect="1"/>
          </p:cNvPicPr>
          <p:nvPr/>
        </p:nvPicPr>
        <p:blipFill rotWithShape="1">
          <a:blip r:embed="rId4"/>
          <a:srcRect t="2076" b="2972"/>
          <a:stretch/>
        </p:blipFill>
        <p:spPr>
          <a:xfrm>
            <a:off x="845041" y="3236137"/>
            <a:ext cx="7579494" cy="1768675"/>
          </a:xfrm>
          <a:prstGeom prst="rect">
            <a:avLst/>
          </a:prstGeom>
        </p:spPr>
      </p:pic>
      <p:sp>
        <p:nvSpPr>
          <p:cNvPr id="7" name="CuadroTexto 6"/>
          <p:cNvSpPr txBox="1"/>
          <p:nvPr/>
        </p:nvSpPr>
        <p:spPr>
          <a:xfrm>
            <a:off x="7907384" y="4947504"/>
            <a:ext cx="3544388" cy="230832"/>
          </a:xfrm>
          <a:prstGeom prst="rect">
            <a:avLst/>
          </a:prstGeom>
          <a:noFill/>
        </p:spPr>
        <p:txBody>
          <a:bodyPr wrap="square" rtlCol="0">
            <a:spAutoFit/>
          </a:bodyPr>
          <a:lstStyle/>
          <a:p>
            <a:r>
              <a:rPr lang="es-CO" sz="900" dirty="0" smtClean="0">
                <a:hlinkClick r:id="rId5" action="ppaction://hlinkfile"/>
              </a:rPr>
              <a:t>Diccionario de Datos</a:t>
            </a:r>
            <a:endParaRPr lang="es-CO" sz="900" dirty="0"/>
          </a:p>
        </p:txBody>
      </p:sp>
    </p:spTree>
    <p:extLst>
      <p:ext uri="{BB962C8B-B14F-4D97-AF65-F5344CB8AC3E}">
        <p14:creationId xmlns:p14="http://schemas.microsoft.com/office/powerpoint/2010/main" val="32371461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07610" y="158322"/>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Despliegue</a:t>
            </a:r>
            <a:endParaRPr lang="es-ES" sz="30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62" y="1116105"/>
            <a:ext cx="8810674" cy="3778624"/>
          </a:xfrm>
          <a:prstGeom prst="rect">
            <a:avLst/>
          </a:prstGeom>
        </p:spPr>
      </p:pic>
    </p:spTree>
    <p:extLst>
      <p:ext uri="{BB962C8B-B14F-4D97-AF65-F5344CB8AC3E}">
        <p14:creationId xmlns:p14="http://schemas.microsoft.com/office/powerpoint/2010/main" val="2518917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07610" y="158322"/>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Diagrama de Clases</a:t>
            </a:r>
            <a:endParaRPr lang="es-ES" sz="30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806" y="1198465"/>
            <a:ext cx="7194176" cy="3730835"/>
          </a:xfrm>
          <a:prstGeom prst="rect">
            <a:avLst/>
          </a:prstGeom>
        </p:spPr>
      </p:pic>
    </p:spTree>
    <p:extLst>
      <p:ext uri="{BB962C8B-B14F-4D97-AF65-F5344CB8AC3E}">
        <p14:creationId xmlns:p14="http://schemas.microsoft.com/office/powerpoint/2010/main" val="28678820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687" y="1127588"/>
            <a:ext cx="5309871" cy="4015912"/>
          </a:xfrm>
          <a:prstGeom prst="rect">
            <a:avLst/>
          </a:prstGeom>
        </p:spPr>
      </p:pic>
    </p:spTree>
    <p:extLst>
      <p:ext uri="{BB962C8B-B14F-4D97-AF65-F5344CB8AC3E}">
        <p14:creationId xmlns:p14="http://schemas.microsoft.com/office/powerpoint/2010/main" val="22224747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217" y="1102162"/>
            <a:ext cx="5343489" cy="4041338"/>
          </a:xfrm>
          <a:prstGeom prst="rect">
            <a:avLst/>
          </a:prstGeom>
        </p:spPr>
      </p:pic>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spTree>
    <p:extLst>
      <p:ext uri="{BB962C8B-B14F-4D97-AF65-F5344CB8AC3E}">
        <p14:creationId xmlns:p14="http://schemas.microsoft.com/office/powerpoint/2010/main" val="29808605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306" y="1164370"/>
            <a:ext cx="5074548" cy="3837935"/>
          </a:xfrm>
          <a:prstGeom prst="rect">
            <a:avLst/>
          </a:prstGeom>
        </p:spPr>
      </p:pic>
    </p:spTree>
    <p:extLst>
      <p:ext uri="{BB962C8B-B14F-4D97-AF65-F5344CB8AC3E}">
        <p14:creationId xmlns:p14="http://schemas.microsoft.com/office/powerpoint/2010/main" val="9239854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364" y="1066567"/>
            <a:ext cx="5390554" cy="4076933"/>
          </a:xfrm>
          <a:prstGeom prst="rect">
            <a:avLst/>
          </a:prstGeom>
        </p:spPr>
      </p:pic>
    </p:spTree>
    <p:extLst>
      <p:ext uri="{BB962C8B-B14F-4D97-AF65-F5344CB8AC3E}">
        <p14:creationId xmlns:p14="http://schemas.microsoft.com/office/powerpoint/2010/main" val="701537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Shape 118"/>
          <p:cNvPicPr preferRelativeResize="0"/>
          <p:nvPr/>
        </p:nvPicPr>
        <p:blipFill rotWithShape="1">
          <a:blip r:embed="rId3">
            <a:alphaModFix/>
          </a:blip>
          <a:srcRect/>
          <a:stretch/>
        </p:blipFill>
        <p:spPr>
          <a:xfrm>
            <a:off x="1101721" y="1958193"/>
            <a:ext cx="241298" cy="38100"/>
          </a:xfrm>
          <a:prstGeom prst="rect">
            <a:avLst/>
          </a:prstGeom>
          <a:noFill/>
          <a:ln>
            <a:noFill/>
          </a:ln>
        </p:spPr>
      </p:pic>
      <p:sp>
        <p:nvSpPr>
          <p:cNvPr id="119" name="Shape 119"/>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Clr>
                <a:schemeClr val="dk1"/>
              </a:buClr>
              <a:buSzPts val="1100"/>
              <a:buFont typeface="Arial"/>
              <a:buNone/>
            </a:pPr>
            <a:r>
              <a:rPr lang="es-ES" sz="3600" b="1" dirty="0">
                <a:solidFill>
                  <a:srgbClr val="E8E6E8"/>
                </a:solidFill>
                <a:latin typeface="Calibri"/>
                <a:ea typeface="Calibri"/>
                <a:cs typeface="Calibri"/>
                <a:sym typeface="Calibri"/>
              </a:rPr>
              <a:t>Planteamiento del problema</a:t>
            </a:r>
          </a:p>
        </p:txBody>
      </p:sp>
      <p:sp>
        <p:nvSpPr>
          <p:cNvPr id="120" name="Shape 120"/>
          <p:cNvSpPr txBox="1"/>
          <p:nvPr/>
        </p:nvSpPr>
        <p:spPr>
          <a:xfrm>
            <a:off x="954674" y="1441126"/>
            <a:ext cx="5937000" cy="1169700"/>
          </a:xfrm>
          <a:prstGeom prst="rect">
            <a:avLst/>
          </a:prstGeom>
          <a:noFill/>
          <a:ln>
            <a:noFill/>
          </a:ln>
        </p:spPr>
        <p:txBody>
          <a:bodyPr wrap="square" lIns="91425" tIns="45700" rIns="91425" bIns="45700" anchor="t" anchorCtr="0">
            <a:noAutofit/>
          </a:bodyPr>
          <a:lstStyle/>
          <a:p>
            <a:pPr marL="0" lvl="0" indent="0" algn="just" rtl="0">
              <a:lnSpc>
                <a:spcPct val="115000"/>
              </a:lnSpc>
              <a:spcBef>
                <a:spcPts val="0"/>
              </a:spcBef>
              <a:buNone/>
            </a:pPr>
            <a:r>
              <a:rPr lang="es-ES" dirty="0"/>
              <a:t>A la hora que una organización comercial busque actualizar sus procesos para el control de ventas de cada uno de sus representantes a nivel nacional, se requiere optimizar los reportes que realizan cada uno de los asesores en tiempo real y debido a que actualmente la gran evolución económica y tecnológica ha impulsado la venta al por menor o al detalle de productos altamente adquiridos en los hogares  Colombianos. Nace la necesidad de crear una plataforma web integral que permitirá a las empresas tener control de las ventas realizadas por cada uno de los asesores que dispongan en diferentes puntos de venta a nivel nacional; y así mismo de gestionar el inventario, generar reportes en tiempo real y tener de forma exacta información tabulada para la generación de reportes y medición de métricas, esto impulsado a la creación de estrategias que generen enriquecer el alcance esperado del cliente final.</a:t>
            </a:r>
          </a:p>
          <a:p>
            <a:pPr marL="171450" lvl="0" indent="-171450" rtl="0">
              <a:spcBef>
                <a:spcPts val="0"/>
              </a:spcBef>
              <a:buSzPts val="1000"/>
              <a:buNone/>
            </a:pPr>
            <a:endParaRPr sz="1000" b="1" dirty="0">
              <a:solidFill>
                <a:schemeClr val="dk1"/>
              </a:solidFill>
              <a:latin typeface="Calibri"/>
              <a:ea typeface="Calibri"/>
              <a:cs typeface="Calibri"/>
              <a:sym typeface="Calibri"/>
            </a:endParaRPr>
          </a:p>
          <a:p>
            <a:pPr marL="0" marR="0" lvl="0" indent="0" algn="l" rtl="0">
              <a:spcBef>
                <a:spcPts val="0"/>
              </a:spcBef>
              <a:buNone/>
            </a:pPr>
            <a:endParaRPr dirty="0">
              <a:solidFill>
                <a:srgbClr val="5E5C5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370" y="1147451"/>
            <a:ext cx="5235913" cy="3959977"/>
          </a:xfrm>
          <a:prstGeom prst="rect">
            <a:avLst/>
          </a:prstGeom>
        </p:spPr>
      </p:pic>
    </p:spTree>
    <p:extLst>
      <p:ext uri="{BB962C8B-B14F-4D97-AF65-F5344CB8AC3E}">
        <p14:creationId xmlns:p14="http://schemas.microsoft.com/office/powerpoint/2010/main" val="18411683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877" y="1065437"/>
            <a:ext cx="5303148" cy="4010827"/>
          </a:xfrm>
          <a:prstGeom prst="rect">
            <a:avLst/>
          </a:prstGeom>
        </p:spPr>
      </p:pic>
    </p:spTree>
    <p:extLst>
      <p:ext uri="{BB962C8B-B14F-4D97-AF65-F5344CB8AC3E}">
        <p14:creationId xmlns:p14="http://schemas.microsoft.com/office/powerpoint/2010/main" val="13349624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170" y="1122503"/>
            <a:ext cx="5316595" cy="4020997"/>
          </a:xfrm>
          <a:prstGeom prst="rect">
            <a:avLst/>
          </a:prstGeom>
        </p:spPr>
      </p:pic>
    </p:spTree>
    <p:extLst>
      <p:ext uri="{BB962C8B-B14F-4D97-AF65-F5344CB8AC3E}">
        <p14:creationId xmlns:p14="http://schemas.microsoft.com/office/powerpoint/2010/main" val="27642558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541" y="1132674"/>
            <a:ext cx="5303147" cy="4010826"/>
          </a:xfrm>
          <a:prstGeom prst="rect">
            <a:avLst/>
          </a:prstGeom>
        </p:spPr>
      </p:pic>
    </p:spTree>
    <p:extLst>
      <p:ext uri="{BB962C8B-B14F-4D97-AF65-F5344CB8AC3E}">
        <p14:creationId xmlns:p14="http://schemas.microsoft.com/office/powerpoint/2010/main" val="779617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612" y="1132672"/>
            <a:ext cx="5303148" cy="4010827"/>
          </a:xfrm>
          <a:prstGeom prst="rect">
            <a:avLst/>
          </a:prstGeom>
        </p:spPr>
      </p:pic>
    </p:spTree>
    <p:extLst>
      <p:ext uri="{BB962C8B-B14F-4D97-AF65-F5344CB8AC3E}">
        <p14:creationId xmlns:p14="http://schemas.microsoft.com/office/powerpoint/2010/main" val="22167907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982" y="1127588"/>
            <a:ext cx="5309871" cy="4015912"/>
          </a:xfrm>
          <a:prstGeom prst="rect">
            <a:avLst/>
          </a:prstGeom>
        </p:spPr>
      </p:pic>
    </p:spTree>
    <p:extLst>
      <p:ext uri="{BB962C8B-B14F-4D97-AF65-F5344CB8AC3E}">
        <p14:creationId xmlns:p14="http://schemas.microsoft.com/office/powerpoint/2010/main" val="36094966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111" y="1254715"/>
            <a:ext cx="5141783" cy="3888785"/>
          </a:xfrm>
          <a:prstGeom prst="rect">
            <a:avLst/>
          </a:prstGeom>
        </p:spPr>
      </p:pic>
    </p:spTree>
    <p:extLst>
      <p:ext uri="{BB962C8B-B14F-4D97-AF65-F5344CB8AC3E}">
        <p14:creationId xmlns:p14="http://schemas.microsoft.com/office/powerpoint/2010/main" val="32509176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048" y="1178439"/>
            <a:ext cx="5242636" cy="3965061"/>
          </a:xfrm>
          <a:prstGeom prst="rect">
            <a:avLst/>
          </a:prstGeom>
        </p:spPr>
      </p:pic>
    </p:spTree>
    <p:extLst>
      <p:ext uri="{BB962C8B-B14F-4D97-AF65-F5344CB8AC3E}">
        <p14:creationId xmlns:p14="http://schemas.microsoft.com/office/powerpoint/2010/main" val="42025997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086" y="1065040"/>
            <a:ext cx="5326619" cy="4024672"/>
          </a:xfrm>
          <a:prstGeom prst="rect">
            <a:avLst/>
          </a:prstGeom>
        </p:spPr>
      </p:pic>
    </p:spTree>
    <p:extLst>
      <p:ext uri="{BB962C8B-B14F-4D97-AF65-F5344CB8AC3E}">
        <p14:creationId xmlns:p14="http://schemas.microsoft.com/office/powerpoint/2010/main" val="2086135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918" y="1099223"/>
            <a:ext cx="5276254" cy="3990487"/>
          </a:xfrm>
          <a:prstGeom prst="rect">
            <a:avLst/>
          </a:prstGeom>
        </p:spPr>
      </p:pic>
    </p:spTree>
    <p:extLst>
      <p:ext uri="{BB962C8B-B14F-4D97-AF65-F5344CB8AC3E}">
        <p14:creationId xmlns:p14="http://schemas.microsoft.com/office/powerpoint/2010/main" val="1307507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Shape 125"/>
          <p:cNvPicPr preferRelativeResize="0"/>
          <p:nvPr/>
        </p:nvPicPr>
        <p:blipFill rotWithShape="1">
          <a:blip r:embed="rId3">
            <a:alphaModFix/>
          </a:blip>
          <a:srcRect/>
          <a:stretch/>
        </p:blipFill>
        <p:spPr>
          <a:xfrm>
            <a:off x="1101721" y="1958193"/>
            <a:ext cx="241298" cy="38100"/>
          </a:xfrm>
          <a:prstGeom prst="rect">
            <a:avLst/>
          </a:prstGeom>
          <a:noFill/>
          <a:ln>
            <a:noFill/>
          </a:ln>
        </p:spPr>
      </p:pic>
      <p:sp>
        <p:nvSpPr>
          <p:cNvPr id="126" name="Shape 126"/>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600" b="1" dirty="0" smtClean="0">
                <a:solidFill>
                  <a:srgbClr val="E8E6E8"/>
                </a:solidFill>
                <a:latin typeface="Calibri"/>
                <a:ea typeface="Calibri"/>
                <a:cs typeface="Calibri"/>
                <a:sym typeface="Calibri"/>
              </a:rPr>
              <a:t>Delimitación </a:t>
            </a:r>
            <a:r>
              <a:rPr lang="es-ES" sz="3600" b="1" dirty="0">
                <a:solidFill>
                  <a:srgbClr val="E8E6E8"/>
                </a:solidFill>
                <a:latin typeface="Calibri"/>
                <a:ea typeface="Calibri"/>
                <a:cs typeface="Calibri"/>
                <a:sym typeface="Calibri"/>
              </a:rPr>
              <a:t>y Alcance</a:t>
            </a:r>
          </a:p>
        </p:txBody>
      </p:sp>
      <p:sp>
        <p:nvSpPr>
          <p:cNvPr id="127" name="Shape 127"/>
          <p:cNvSpPr txBox="1"/>
          <p:nvPr/>
        </p:nvSpPr>
        <p:spPr>
          <a:xfrm>
            <a:off x="187725" y="1008200"/>
            <a:ext cx="8513100" cy="1169700"/>
          </a:xfrm>
          <a:prstGeom prst="rect">
            <a:avLst/>
          </a:prstGeom>
          <a:noFill/>
          <a:ln>
            <a:noFill/>
          </a:ln>
        </p:spPr>
        <p:txBody>
          <a:bodyPr wrap="square" lIns="91425" tIns="45700" rIns="91425" bIns="45700" anchor="t" anchorCtr="0">
            <a:noAutofit/>
          </a:bodyPr>
          <a:lstStyle/>
          <a:p>
            <a:pPr marL="0" lvl="0" indent="-69850" algn="just" rtl="0">
              <a:lnSpc>
                <a:spcPct val="115000"/>
              </a:lnSpc>
              <a:spcBef>
                <a:spcPts val="0"/>
              </a:spcBef>
              <a:buClr>
                <a:schemeClr val="dk1"/>
              </a:buClr>
              <a:buSzPts val="1100"/>
              <a:buFont typeface="Arial"/>
              <a:buNone/>
            </a:pPr>
            <a:r>
              <a:rPr lang="es-ES" sz="1300" dirty="0"/>
              <a:t>El proyecto está dirigido para ser adaptable a diferentes empresas formales e informales de comercio al por menor o al detalle (retail) , es aquí en donde se va a desarrollar el proyecto en el lapso de tiempo que dure la carrera ADSI hasta que se culmine la misma.</a:t>
            </a:r>
          </a:p>
          <a:p>
            <a:pPr marL="0" lvl="0" indent="-69850" algn="just" rtl="0">
              <a:lnSpc>
                <a:spcPct val="115000"/>
              </a:lnSpc>
              <a:spcBef>
                <a:spcPts val="0"/>
              </a:spcBef>
              <a:buClr>
                <a:schemeClr val="dk1"/>
              </a:buClr>
              <a:buSzPts val="1100"/>
              <a:buFont typeface="Arial"/>
              <a:buNone/>
            </a:pPr>
            <a:r>
              <a:rPr lang="es-ES" sz="1300" dirty="0"/>
              <a:t> </a:t>
            </a:r>
          </a:p>
          <a:p>
            <a:pPr marL="0" lvl="0" indent="-69850" algn="just" rtl="0">
              <a:lnSpc>
                <a:spcPct val="115000"/>
              </a:lnSpc>
              <a:spcBef>
                <a:spcPts val="0"/>
              </a:spcBef>
              <a:buClr>
                <a:schemeClr val="dk1"/>
              </a:buClr>
              <a:buSzPts val="1100"/>
              <a:buFont typeface="Arial"/>
              <a:buNone/>
            </a:pPr>
            <a:r>
              <a:rPr lang="es-ES" sz="1300" dirty="0"/>
              <a:t>De igual manera la base de estudio del proyecto es evidenciar cómo se va a Diseñar e implementar la Plataforma Web que cumpla las necesidades básicas de las empresas de comercio al por menor o al detalle (retail), Otorgando  gestión de inventarios, seguimiento de metas y reportes.</a:t>
            </a:r>
          </a:p>
          <a:p>
            <a:pPr marL="0" lvl="0" indent="-69850" algn="just" rtl="0">
              <a:lnSpc>
                <a:spcPct val="115000"/>
              </a:lnSpc>
              <a:spcBef>
                <a:spcPts val="0"/>
              </a:spcBef>
              <a:buClr>
                <a:schemeClr val="dk1"/>
              </a:buClr>
              <a:buSzPts val="1100"/>
              <a:buFont typeface="Arial"/>
              <a:buNone/>
            </a:pPr>
            <a:endParaRPr sz="1300" dirty="0"/>
          </a:p>
          <a:p>
            <a:pPr marL="0" lvl="0" indent="-69850" algn="just" rtl="0">
              <a:lnSpc>
                <a:spcPct val="115000"/>
              </a:lnSpc>
              <a:spcBef>
                <a:spcPts val="0"/>
              </a:spcBef>
              <a:buClr>
                <a:schemeClr val="dk1"/>
              </a:buClr>
              <a:buSzPts val="1100"/>
              <a:buFont typeface="Arial"/>
              <a:buNone/>
            </a:pPr>
            <a:r>
              <a:rPr lang="es-ES" sz="1300" dirty="0"/>
              <a:t>El alcance del proyecto va encaminado hacia el manejo de la información por cuanto se debe mantener una confidencialidad donde el administrador de la plataforma  sea el único que tenga acceso a la información como usuario principal y se encapsule  de manera legítima  el manejo de estos datos por parte de los desarrolladores del sistema.</a:t>
            </a:r>
          </a:p>
          <a:p>
            <a:pPr marL="0" lvl="0" indent="-69850" algn="just" rtl="0">
              <a:lnSpc>
                <a:spcPct val="115000"/>
              </a:lnSpc>
              <a:spcBef>
                <a:spcPts val="0"/>
              </a:spcBef>
              <a:buClr>
                <a:schemeClr val="dk1"/>
              </a:buClr>
              <a:buSzPts val="1100"/>
              <a:buFont typeface="Arial"/>
              <a:buNone/>
            </a:pPr>
            <a:r>
              <a:rPr lang="es-ES" sz="1300" dirty="0"/>
              <a:t> </a:t>
            </a:r>
          </a:p>
          <a:p>
            <a:pPr marL="0" lvl="0" indent="-69850" algn="just" rtl="0">
              <a:lnSpc>
                <a:spcPct val="115000"/>
              </a:lnSpc>
              <a:spcBef>
                <a:spcPts val="0"/>
              </a:spcBef>
              <a:buClr>
                <a:schemeClr val="dk1"/>
              </a:buClr>
              <a:buSzPts val="1100"/>
              <a:buFont typeface="Arial"/>
              <a:buNone/>
            </a:pPr>
            <a:r>
              <a:rPr lang="es-ES" sz="1300" dirty="0"/>
              <a:t>El Sistema de Gestión Web Dossimméd contará con:</a:t>
            </a:r>
          </a:p>
          <a:p>
            <a:pPr marL="0" lvl="0" indent="-69850" algn="just" rtl="0">
              <a:lnSpc>
                <a:spcPct val="115000"/>
              </a:lnSpc>
              <a:spcBef>
                <a:spcPts val="0"/>
              </a:spcBef>
              <a:buClr>
                <a:schemeClr val="dk1"/>
              </a:buClr>
              <a:buSzPts val="1100"/>
              <a:buFont typeface="Arial"/>
              <a:buNone/>
            </a:pPr>
            <a:r>
              <a:rPr lang="es-ES" sz="1300" dirty="0"/>
              <a:t>-Creación y alimentación de base de datos</a:t>
            </a:r>
          </a:p>
          <a:p>
            <a:pPr marL="0" lvl="0" indent="-69850" algn="just" rtl="0">
              <a:lnSpc>
                <a:spcPct val="115000"/>
              </a:lnSpc>
              <a:spcBef>
                <a:spcPts val="0"/>
              </a:spcBef>
              <a:buClr>
                <a:schemeClr val="dk1"/>
              </a:buClr>
              <a:buSzPts val="1100"/>
              <a:buFont typeface="Arial"/>
              <a:buNone/>
            </a:pPr>
            <a:r>
              <a:rPr lang="es-ES" sz="1300" dirty="0"/>
              <a:t>-Módulo de reportes</a:t>
            </a:r>
          </a:p>
          <a:p>
            <a:pPr marL="0" lvl="0" indent="-69850" algn="just" rtl="0">
              <a:lnSpc>
                <a:spcPct val="115000"/>
              </a:lnSpc>
              <a:spcBef>
                <a:spcPts val="0"/>
              </a:spcBef>
              <a:buClr>
                <a:schemeClr val="dk1"/>
              </a:buClr>
              <a:buSzPts val="1100"/>
              <a:buFont typeface="Arial"/>
              <a:buNone/>
            </a:pPr>
            <a:r>
              <a:rPr lang="es-ES" sz="1300" dirty="0"/>
              <a:t>-Módulo de Gestión de Inventarios</a:t>
            </a:r>
          </a:p>
          <a:p>
            <a:pPr marL="0" lvl="0" indent="-69850" rtl="0">
              <a:spcBef>
                <a:spcPts val="0"/>
              </a:spcBef>
              <a:buClr>
                <a:schemeClr val="dk1"/>
              </a:buClr>
              <a:buSzPts val="1100"/>
              <a:buFont typeface="Arial"/>
              <a:buNone/>
            </a:pPr>
            <a:endParaRPr sz="1200" dirty="0">
              <a:solidFill>
                <a:schemeClr val="dk1"/>
              </a:solidFill>
            </a:endParaRPr>
          </a:p>
          <a:p>
            <a:pPr marL="0" lvl="0" indent="-69850" algn="just" rtl="0">
              <a:lnSpc>
                <a:spcPct val="115000"/>
              </a:lnSpc>
              <a:spcBef>
                <a:spcPts val="0"/>
              </a:spcBef>
              <a:buClr>
                <a:schemeClr val="dk1"/>
              </a:buClr>
              <a:buSzPts val="1100"/>
              <a:buFont typeface="Arial"/>
              <a:buNone/>
            </a:pPr>
            <a:endParaRPr sz="1200" dirty="0">
              <a:solidFill>
                <a:schemeClr val="dk1"/>
              </a:solidFill>
            </a:endParaRPr>
          </a:p>
          <a:p>
            <a:pPr marL="171450" lvl="0" indent="-171450" rtl="0">
              <a:spcBef>
                <a:spcPts val="0"/>
              </a:spcBef>
              <a:buSzPts val="1000"/>
              <a:buNone/>
            </a:pPr>
            <a:endParaRPr dirty="0">
              <a:solidFill>
                <a:schemeClr val="dk1"/>
              </a:solidFill>
            </a:endParaRPr>
          </a:p>
          <a:p>
            <a:pPr marL="0" marR="0" lvl="0" indent="0" algn="l" rtl="0">
              <a:spcBef>
                <a:spcPts val="0"/>
              </a:spcBef>
              <a:buNone/>
            </a:pPr>
            <a:endParaRPr dirty="0">
              <a:solidFill>
                <a:srgbClr val="5E5C5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276" y="1020802"/>
            <a:ext cx="5451065" cy="4122698"/>
          </a:xfrm>
          <a:prstGeom prst="rect">
            <a:avLst/>
          </a:prstGeom>
        </p:spPr>
      </p:pic>
    </p:spTree>
    <p:extLst>
      <p:ext uri="{BB962C8B-B14F-4D97-AF65-F5344CB8AC3E}">
        <p14:creationId xmlns:p14="http://schemas.microsoft.com/office/powerpoint/2010/main" val="5531876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193" y="1036056"/>
            <a:ext cx="5430895" cy="4107444"/>
          </a:xfrm>
          <a:prstGeom prst="rect">
            <a:avLst/>
          </a:prstGeom>
        </p:spPr>
      </p:pic>
    </p:spTree>
    <p:extLst>
      <p:ext uri="{BB962C8B-B14F-4D97-AF65-F5344CB8AC3E}">
        <p14:creationId xmlns:p14="http://schemas.microsoft.com/office/powerpoint/2010/main" val="38347455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MOCKUPS</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348" y="1091992"/>
            <a:ext cx="5356936" cy="4051508"/>
          </a:xfrm>
          <a:prstGeom prst="rect">
            <a:avLst/>
          </a:prstGeom>
        </p:spPr>
      </p:pic>
    </p:spTree>
    <p:extLst>
      <p:ext uri="{BB962C8B-B14F-4D97-AF65-F5344CB8AC3E}">
        <p14:creationId xmlns:p14="http://schemas.microsoft.com/office/powerpoint/2010/main" val="33933537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Modelo Relacional </a:t>
            </a:r>
            <a:endParaRPr lang="es-ES" sz="3000" b="1" dirty="0">
              <a:solidFill>
                <a:srgbClr val="E8E6E8"/>
              </a:solidFill>
              <a:latin typeface="Calibri"/>
              <a:ea typeface="Calibri"/>
              <a:cs typeface="Calibri"/>
              <a:sym typeface="Calibri"/>
            </a:endParaRPr>
          </a:p>
        </p:txBody>
      </p:sp>
      <p:sp>
        <p:nvSpPr>
          <p:cNvPr id="4" name="Shape 190"/>
          <p:cNvSpPr txBox="1"/>
          <p:nvPr/>
        </p:nvSpPr>
        <p:spPr>
          <a:xfrm>
            <a:off x="1107075" y="533399"/>
            <a:ext cx="7652100" cy="471875"/>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endParaRPr lang="es-ES" sz="1600" b="1" dirty="0">
              <a:solidFill>
                <a:srgbClr val="E8E6E8"/>
              </a:solidFill>
              <a:latin typeface="Calibri"/>
              <a:ea typeface="Calibri"/>
              <a:cs typeface="Calibri"/>
              <a:sym typeface="Calibri"/>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926" y="1051254"/>
            <a:ext cx="5736315" cy="4092246"/>
          </a:xfrm>
          <a:prstGeom prst="rect">
            <a:avLst/>
          </a:prstGeom>
        </p:spPr>
      </p:pic>
    </p:spTree>
    <p:extLst>
      <p:ext uri="{BB962C8B-B14F-4D97-AF65-F5344CB8AC3E}">
        <p14:creationId xmlns:p14="http://schemas.microsoft.com/office/powerpoint/2010/main" val="8815488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p:nvPr/>
        </p:nvSpPr>
        <p:spPr>
          <a:xfrm>
            <a:off x="1827575" y="185312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7200" b="1" dirty="0">
                <a:solidFill>
                  <a:srgbClr val="FF9900"/>
                </a:solidFill>
                <a:latin typeface="Calibri"/>
                <a:ea typeface="Calibri"/>
                <a:cs typeface="Calibri"/>
                <a:sym typeface="Calibri"/>
              </a:rPr>
              <a:t>Gracias</a:t>
            </a:r>
          </a:p>
          <a:p>
            <a:pPr marL="0" lvl="0" indent="-69850" rtl="0">
              <a:spcBef>
                <a:spcPts val="560"/>
              </a:spcBef>
              <a:buSzPts val="1100"/>
              <a:buNone/>
            </a:pPr>
            <a:r>
              <a:rPr lang="es-ES" b="1" dirty="0">
                <a:solidFill>
                  <a:srgbClr val="E8E6E8"/>
                </a:solidFill>
                <a:latin typeface="Calibri"/>
                <a:ea typeface="Calibri"/>
                <a:cs typeface="Calibri"/>
                <a:sym typeface="Calibri"/>
              </a:rPr>
              <a:t>Rol Coordinador</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p:nvPr/>
        </p:nvSpPr>
        <p:spPr>
          <a:xfrm>
            <a:off x="3736541" y="70513"/>
            <a:ext cx="4920656" cy="1815900"/>
          </a:xfrm>
          <a:prstGeom prst="rect">
            <a:avLst/>
          </a:prstGeom>
          <a:noFill/>
          <a:ln>
            <a:noFill/>
          </a:ln>
        </p:spPr>
        <p:txBody>
          <a:bodyPr wrap="square" lIns="91425" tIns="45700" rIns="91425" bIns="45700" anchor="t" anchorCtr="0">
            <a:noAutofit/>
          </a:bodyPr>
          <a:lstStyle/>
          <a:p>
            <a:pPr lvl="0" indent="-69850" algn="just">
              <a:lnSpc>
                <a:spcPct val="115000"/>
              </a:lnSpc>
              <a:buSzPts val="1100"/>
            </a:pPr>
            <a:r>
              <a:rPr lang="es-419" dirty="0"/>
              <a:t>La necesidad se evidenció en nuestro ejercicio de levantamiento de información, donde encontramos que las empresas formales e informales de comercio al por menor o al detalle (</a:t>
            </a:r>
            <a:r>
              <a:rPr lang="es-419" dirty="0" err="1"/>
              <a:t>retail</a:t>
            </a:r>
            <a:r>
              <a:rPr lang="es-419" dirty="0"/>
              <a:t>), no cuentan con un sistema de gestión digitalizado para el procesamiento de inventarios, seguimiento de metas y reportes.</a:t>
            </a:r>
          </a:p>
          <a:p>
            <a:pPr lvl="0" indent="-69850" algn="just">
              <a:lnSpc>
                <a:spcPct val="115000"/>
              </a:lnSpc>
              <a:buSzPts val="1100"/>
            </a:pPr>
            <a:endParaRPr lang="es-419" dirty="0"/>
          </a:p>
          <a:p>
            <a:pPr lvl="0" indent="-69850" algn="just">
              <a:lnSpc>
                <a:spcPct val="115000"/>
              </a:lnSpc>
              <a:buSzPts val="1100"/>
            </a:pPr>
            <a:r>
              <a:rPr lang="es-419" dirty="0"/>
              <a:t>Por ello se pretende crear un sistema de información que apoye las acciones de un área comercial que busca gestionar de forma web la administración de inventarios, seguimiento de metas y reportes, partiendo de un sistema que esté a la vanguardia de la tecnología. Utilizando a </a:t>
            </a:r>
            <a:r>
              <a:rPr lang="es-419" dirty="0" err="1" smtClean="0"/>
              <a:t>Envia</a:t>
            </a:r>
            <a:r>
              <a:rPr lang="es-419" dirty="0" smtClean="0"/>
              <a:t> </a:t>
            </a:r>
            <a:r>
              <a:rPr lang="es-419" dirty="0" err="1" smtClean="0"/>
              <a:t>Colvanes</a:t>
            </a:r>
            <a:r>
              <a:rPr lang="es-419" dirty="0" smtClean="0"/>
              <a:t> </a:t>
            </a:r>
            <a:r>
              <a:rPr lang="es-419" dirty="0"/>
              <a:t>como empresa pionera de la </a:t>
            </a:r>
            <a:r>
              <a:rPr lang="es-419" dirty="0" smtClean="0"/>
              <a:t>implementación </a:t>
            </a:r>
            <a:r>
              <a:rPr lang="es-419" dirty="0"/>
              <a:t>de nuestro piloto durante los 8 trimestres (24 meses) de </a:t>
            </a:r>
            <a:r>
              <a:rPr lang="es-419" dirty="0" smtClean="0"/>
              <a:t>duración </a:t>
            </a:r>
            <a:r>
              <a:rPr lang="es-419" dirty="0"/>
              <a:t>del programa formativo ADSI.</a:t>
            </a:r>
          </a:p>
          <a:p>
            <a:pPr lvl="0" indent="-69850" algn="just">
              <a:lnSpc>
                <a:spcPct val="115000"/>
              </a:lnSpc>
              <a:buSzPts val="1100"/>
            </a:pPr>
            <a:endParaRPr lang="es-419" dirty="0"/>
          </a:p>
          <a:p>
            <a:pPr lvl="0" indent="-69850" algn="just">
              <a:lnSpc>
                <a:spcPct val="115000"/>
              </a:lnSpc>
              <a:buSzPts val="1100"/>
            </a:pPr>
            <a:r>
              <a:rPr lang="es-419" dirty="0"/>
              <a:t>Y con ello lograr superar las expectativas de los clientes, garantizando un servicio óptimo de calidad  con la seguridad y confianza que el sector Comercial requiere.</a:t>
            </a:r>
            <a:endParaRPr lang="es-ES" dirty="0"/>
          </a:p>
        </p:txBody>
      </p:sp>
      <p:sp>
        <p:nvSpPr>
          <p:cNvPr id="133" name="Shape 133"/>
          <p:cNvSpPr txBox="1"/>
          <p:nvPr/>
        </p:nvSpPr>
        <p:spPr>
          <a:xfrm>
            <a:off x="533478" y="2012401"/>
            <a:ext cx="2789400" cy="1200300"/>
          </a:xfrm>
          <a:prstGeom prst="rect">
            <a:avLst/>
          </a:prstGeom>
          <a:noFill/>
          <a:ln>
            <a:noFill/>
          </a:ln>
        </p:spPr>
        <p:txBody>
          <a:bodyPr wrap="square" lIns="91425" tIns="45700" rIns="91425" bIns="45700" anchor="t" anchorCtr="0">
            <a:noAutofit/>
          </a:bodyPr>
          <a:lstStyle/>
          <a:p>
            <a:pPr marL="0" lvl="0" indent="0" rtl="0">
              <a:spcBef>
                <a:spcPts val="560"/>
              </a:spcBef>
              <a:buNone/>
            </a:pPr>
            <a:r>
              <a:rPr lang="es-ES" sz="3000" dirty="0" smtClean="0">
                <a:solidFill>
                  <a:srgbClr val="FFFFFF"/>
                </a:solidFill>
                <a:latin typeface="Calibri"/>
                <a:ea typeface="Calibri"/>
                <a:cs typeface="Calibri"/>
                <a:sym typeface="Calibri"/>
              </a:rPr>
              <a:t>Justificación</a:t>
            </a:r>
            <a:endParaRPr lang="es-ES" sz="3000" dirty="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p:nvPr/>
        </p:nvSpPr>
        <p:spPr>
          <a:xfrm>
            <a:off x="2843251" y="1547500"/>
            <a:ext cx="2220300" cy="769500"/>
          </a:xfrm>
          <a:prstGeom prst="rect">
            <a:avLst/>
          </a:prstGeom>
          <a:noFill/>
          <a:ln>
            <a:noFill/>
          </a:ln>
        </p:spPr>
        <p:txBody>
          <a:bodyPr wrap="square" lIns="91425" tIns="45700" rIns="91425" bIns="45700" anchor="t" anchorCtr="0">
            <a:noAutofit/>
          </a:bodyPr>
          <a:lstStyle/>
          <a:p>
            <a:pPr marL="342900" lvl="0" indent="-254000" rtl="0">
              <a:spcBef>
                <a:spcPts val="0"/>
              </a:spcBef>
              <a:buClr>
                <a:srgbClr val="FF9900"/>
              </a:buClr>
              <a:buSzPts val="1400"/>
              <a:buFont typeface="Arial"/>
              <a:buChar char="❑"/>
            </a:pPr>
            <a:r>
              <a:rPr lang="es-ES" dirty="0">
                <a:solidFill>
                  <a:srgbClr val="FF9900"/>
                </a:solidFill>
              </a:rPr>
              <a:t>Técnicas del levantamiento de información</a:t>
            </a:r>
          </a:p>
          <a:p>
            <a:pPr marL="0" lvl="0" indent="-177800" rtl="0">
              <a:spcBef>
                <a:spcPts val="560"/>
              </a:spcBef>
              <a:buClr>
                <a:schemeClr val="dk1"/>
              </a:buClr>
              <a:buSzPts val="2800"/>
              <a:buFont typeface="Arial"/>
              <a:buNone/>
            </a:pPr>
            <a:endParaRPr dirty="0">
              <a:solidFill>
                <a:srgbClr val="FF9900"/>
              </a:solidFill>
            </a:endParaRPr>
          </a:p>
          <a:p>
            <a:pPr marL="342900" lvl="0" indent="-254000" rtl="0">
              <a:spcBef>
                <a:spcPts val="560"/>
              </a:spcBef>
              <a:buClr>
                <a:srgbClr val="FF9900"/>
              </a:buClr>
              <a:buSzPts val="1400"/>
              <a:buFont typeface="Arial"/>
              <a:buChar char="❑"/>
            </a:pPr>
            <a:r>
              <a:rPr lang="es-ES" dirty="0">
                <a:solidFill>
                  <a:srgbClr val="FF9900"/>
                </a:solidFill>
              </a:rPr>
              <a:t>Mapa de procesos de la Organización</a:t>
            </a:r>
          </a:p>
          <a:p>
            <a:pPr marL="0" lvl="0" indent="-177800" rtl="0">
              <a:spcBef>
                <a:spcPts val="560"/>
              </a:spcBef>
              <a:buClr>
                <a:srgbClr val="3F3F3F"/>
              </a:buClr>
              <a:buSzPts val="2800"/>
              <a:buFont typeface="Arial"/>
              <a:buNone/>
            </a:pPr>
            <a:r>
              <a:rPr lang="es-ES" dirty="0">
                <a:solidFill>
                  <a:srgbClr val="FF9900"/>
                </a:solidFill>
              </a:rPr>
              <a:t>	-BPMN </a:t>
            </a:r>
          </a:p>
          <a:p>
            <a:pPr marL="0" lvl="0" indent="-177800" rtl="0">
              <a:spcBef>
                <a:spcPts val="560"/>
              </a:spcBef>
              <a:buClr>
                <a:schemeClr val="dk1"/>
              </a:buClr>
              <a:buSzPts val="2800"/>
              <a:buFont typeface="Arial"/>
              <a:buNone/>
            </a:pPr>
            <a:endParaRPr dirty="0">
              <a:solidFill>
                <a:srgbClr val="FF9900"/>
              </a:solidFill>
            </a:endParaRPr>
          </a:p>
          <a:p>
            <a:pPr marL="342900" lvl="0" indent="-254000" rtl="0">
              <a:spcBef>
                <a:spcPts val="560"/>
              </a:spcBef>
              <a:buClr>
                <a:srgbClr val="FF9900"/>
              </a:buClr>
              <a:buSzPts val="1400"/>
              <a:buFont typeface="Arial"/>
              <a:buChar char="❑"/>
            </a:pPr>
            <a:r>
              <a:rPr lang="es-ES" dirty="0">
                <a:solidFill>
                  <a:srgbClr val="FF9900"/>
                </a:solidFill>
              </a:rPr>
              <a:t>Hardware, software con el que cuenta el cliente. (Inventario)</a:t>
            </a:r>
          </a:p>
        </p:txBody>
      </p:sp>
      <p:pic>
        <p:nvPicPr>
          <p:cNvPr id="140" name="Shape 140"/>
          <p:cNvPicPr preferRelativeResize="0"/>
          <p:nvPr/>
        </p:nvPicPr>
        <p:blipFill rotWithShape="1">
          <a:blip r:embed="rId3">
            <a:alphaModFix/>
          </a:blip>
          <a:srcRect/>
          <a:stretch/>
        </p:blipFill>
        <p:spPr>
          <a:xfrm>
            <a:off x="3090294" y="4426022"/>
            <a:ext cx="1623040" cy="45719"/>
          </a:xfrm>
          <a:prstGeom prst="rect">
            <a:avLst/>
          </a:prstGeom>
          <a:noFill/>
          <a:ln>
            <a:noFill/>
          </a:ln>
        </p:spPr>
      </p:pic>
      <p:sp>
        <p:nvSpPr>
          <p:cNvPr id="141" name="Shape 141"/>
          <p:cNvSpPr txBox="1"/>
          <p:nvPr/>
        </p:nvSpPr>
        <p:spPr>
          <a:xfrm>
            <a:off x="233221" y="1477812"/>
            <a:ext cx="1977600" cy="769500"/>
          </a:xfrm>
          <a:prstGeom prst="rect">
            <a:avLst/>
          </a:prstGeom>
          <a:noFill/>
          <a:ln>
            <a:noFill/>
          </a:ln>
        </p:spPr>
        <p:txBody>
          <a:bodyPr wrap="square" lIns="91425" tIns="45700" rIns="91425" bIns="45700" anchor="t" anchorCtr="0">
            <a:noAutofit/>
          </a:bodyPr>
          <a:lstStyle/>
          <a:p>
            <a:pPr marL="0" lvl="0" indent="-342900" rtl="0">
              <a:spcBef>
                <a:spcPts val="0"/>
              </a:spcBef>
              <a:buSzPts val="5400"/>
              <a:buNone/>
            </a:pPr>
            <a:r>
              <a:rPr lang="es-ES" sz="2400" b="1" dirty="0">
                <a:solidFill>
                  <a:schemeClr val="lt1"/>
                </a:solidFill>
                <a:latin typeface="Calibri"/>
                <a:ea typeface="Calibri"/>
                <a:cs typeface="Calibri"/>
                <a:sym typeface="Calibri"/>
              </a:rPr>
              <a:t>Componente </a:t>
            </a:r>
          </a:p>
          <a:p>
            <a:pPr marL="0" lvl="0" indent="-279400" rtl="0">
              <a:spcBef>
                <a:spcPts val="0"/>
              </a:spcBef>
              <a:buClr>
                <a:srgbClr val="F2F2F2"/>
              </a:buClr>
              <a:buSzPts val="4400"/>
              <a:buFont typeface="Calibri"/>
              <a:buNone/>
            </a:pPr>
            <a:r>
              <a:rPr lang="es-ES" sz="2400" b="1" dirty="0" smtClean="0">
                <a:solidFill>
                  <a:srgbClr val="F2F2F2"/>
                </a:solidFill>
                <a:latin typeface="Calibri"/>
                <a:ea typeface="Calibri"/>
                <a:cs typeface="Calibri"/>
                <a:sym typeface="Calibri"/>
              </a:rPr>
              <a:t>Técnico</a:t>
            </a:r>
            <a:endParaRPr lang="es-ES" sz="2400" b="1" dirty="0">
              <a:solidFill>
                <a:srgbClr val="F2F2F2"/>
              </a:solidFill>
              <a:latin typeface="Calibri"/>
              <a:ea typeface="Calibri"/>
              <a:cs typeface="Calibri"/>
              <a:sym typeface="Calibri"/>
            </a:endParaRPr>
          </a:p>
        </p:txBody>
      </p:sp>
      <p:pic>
        <p:nvPicPr>
          <p:cNvPr id="142" name="Shape 142"/>
          <p:cNvPicPr preferRelativeResize="0"/>
          <p:nvPr/>
        </p:nvPicPr>
        <p:blipFill>
          <a:blip r:embed="rId4">
            <a:alphaModFix/>
          </a:blip>
          <a:stretch>
            <a:fillRect/>
          </a:stretch>
        </p:blipFill>
        <p:spPr>
          <a:xfrm>
            <a:off x="5407459" y="2618210"/>
            <a:ext cx="3736541" cy="55824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Shape 147"/>
          <p:cNvPicPr preferRelativeResize="0"/>
          <p:nvPr/>
        </p:nvPicPr>
        <p:blipFill rotWithShape="1">
          <a:blip r:embed="rId3">
            <a:alphaModFix/>
          </a:blip>
          <a:srcRect/>
          <a:stretch/>
        </p:blipFill>
        <p:spPr>
          <a:xfrm>
            <a:off x="1101721" y="1958193"/>
            <a:ext cx="241298" cy="38100"/>
          </a:xfrm>
          <a:prstGeom prst="rect">
            <a:avLst/>
          </a:prstGeom>
          <a:noFill/>
          <a:ln>
            <a:noFill/>
          </a:ln>
        </p:spPr>
      </p:pic>
      <p:sp>
        <p:nvSpPr>
          <p:cNvPr id="148" name="Shape 148"/>
          <p:cNvSpPr txBox="1"/>
          <p:nvPr/>
        </p:nvSpPr>
        <p:spPr>
          <a:xfrm>
            <a:off x="954675" y="144875"/>
            <a:ext cx="7652100" cy="708000"/>
          </a:xfrm>
          <a:prstGeom prst="rect">
            <a:avLst/>
          </a:prstGeom>
          <a:noFill/>
          <a:ln>
            <a:noFill/>
          </a:ln>
        </p:spPr>
        <p:txBody>
          <a:bodyPr wrap="square" lIns="91425" tIns="45700" rIns="91425" bIns="45700" anchor="t" anchorCtr="0">
            <a:noAutofit/>
          </a:bodyPr>
          <a:lstStyle/>
          <a:p>
            <a:pPr marL="0" lvl="0" indent="-69850" rtl="0">
              <a:spcBef>
                <a:spcPts val="560"/>
              </a:spcBef>
              <a:buSzPts val="1100"/>
              <a:buNone/>
            </a:pPr>
            <a:r>
              <a:rPr lang="es-ES" sz="3000" b="1" dirty="0" smtClean="0">
                <a:solidFill>
                  <a:srgbClr val="E8E6E8"/>
                </a:solidFill>
                <a:latin typeface="Calibri"/>
                <a:ea typeface="Calibri"/>
                <a:cs typeface="Calibri"/>
                <a:sym typeface="Calibri"/>
              </a:rPr>
              <a:t>Técnicas </a:t>
            </a:r>
            <a:r>
              <a:rPr lang="es-ES" sz="3000" b="1" dirty="0">
                <a:solidFill>
                  <a:srgbClr val="E8E6E8"/>
                </a:solidFill>
                <a:latin typeface="Calibri"/>
                <a:ea typeface="Calibri"/>
                <a:cs typeface="Calibri"/>
                <a:sym typeface="Calibri"/>
              </a:rPr>
              <a:t>de Levantamiento de </a:t>
            </a:r>
            <a:r>
              <a:rPr lang="es-ES" sz="3000" b="1" dirty="0" smtClean="0">
                <a:solidFill>
                  <a:srgbClr val="E8E6E8"/>
                </a:solidFill>
                <a:latin typeface="Calibri"/>
                <a:ea typeface="Calibri"/>
                <a:cs typeface="Calibri"/>
                <a:sym typeface="Calibri"/>
              </a:rPr>
              <a:t>Información</a:t>
            </a:r>
            <a:endParaRPr lang="es-ES" sz="3000" b="1" dirty="0">
              <a:solidFill>
                <a:srgbClr val="E8E6E8"/>
              </a:solidFill>
              <a:latin typeface="Calibri"/>
              <a:ea typeface="Calibri"/>
              <a:cs typeface="Calibri"/>
              <a:sym typeface="Calibri"/>
            </a:endParaRPr>
          </a:p>
        </p:txBody>
      </p:sp>
      <p:sp>
        <p:nvSpPr>
          <p:cNvPr id="149" name="Shape 149"/>
          <p:cNvSpPr txBox="1"/>
          <p:nvPr/>
        </p:nvSpPr>
        <p:spPr>
          <a:xfrm>
            <a:off x="0" y="1678200"/>
            <a:ext cx="8411100" cy="1169700"/>
          </a:xfrm>
          <a:prstGeom prst="rect">
            <a:avLst/>
          </a:prstGeom>
          <a:noFill/>
          <a:ln>
            <a:noFill/>
          </a:ln>
        </p:spPr>
        <p:txBody>
          <a:bodyPr wrap="square" lIns="91425" tIns="45700" rIns="91425" bIns="45700" anchor="t" anchorCtr="0">
            <a:noAutofit/>
          </a:bodyPr>
          <a:lstStyle/>
          <a:p>
            <a:pPr marL="0" lvl="0" indent="-88900" rtl="0">
              <a:spcBef>
                <a:spcPts val="280"/>
              </a:spcBef>
              <a:buClr>
                <a:srgbClr val="3F3F3F"/>
              </a:buClr>
              <a:buSzPts val="1400"/>
              <a:buFont typeface="Arial"/>
              <a:buNone/>
            </a:pPr>
            <a:r>
              <a:rPr lang="es-ES" dirty="0">
                <a:solidFill>
                  <a:srgbClr val="3F3F3F"/>
                </a:solidFill>
              </a:rPr>
              <a:t>Para el levantamiento de requerimientos del proyecto, se tomó en cuenta las diferentes perspectivas del negocio, del cliente y de la parte técnica para definir cuál o cuáles eran las técnicas de Recolección indicadas para este proyecto, es así como  en el transcurso de la investigación se aplicaron las siguientes: </a:t>
            </a:r>
          </a:p>
          <a:p>
            <a:pPr marL="0" lvl="0" indent="-88900" rtl="0">
              <a:spcBef>
                <a:spcPts val="280"/>
              </a:spcBef>
              <a:buClr>
                <a:schemeClr val="dk1"/>
              </a:buClr>
              <a:buSzPts val="1400"/>
              <a:buFont typeface="Arial"/>
              <a:buNone/>
            </a:pPr>
            <a:endParaRPr dirty="0">
              <a:solidFill>
                <a:srgbClr val="3F3F3F"/>
              </a:solidFill>
            </a:endParaRPr>
          </a:p>
          <a:p>
            <a:pPr marL="342900" lvl="0" indent="-342900" rtl="0">
              <a:spcBef>
                <a:spcPts val="280"/>
              </a:spcBef>
              <a:buClr>
                <a:srgbClr val="3F3F3F"/>
              </a:buClr>
              <a:buSzPts val="1400"/>
              <a:buChar char="•"/>
            </a:pPr>
            <a:r>
              <a:rPr lang="es-ES" dirty="0">
                <a:solidFill>
                  <a:srgbClr val="3F3F3F"/>
                </a:solidFill>
              </a:rPr>
              <a:t>Entrevista a 1 persona de cada Roll que utilizara la plataforma para tomar como muestra</a:t>
            </a:r>
          </a:p>
          <a:p>
            <a:pPr marL="342900" lvl="0" indent="-342900" rtl="0">
              <a:spcBef>
                <a:spcPts val="280"/>
              </a:spcBef>
              <a:buClr>
                <a:srgbClr val="3F3F3F"/>
              </a:buClr>
              <a:buSzPts val="1400"/>
              <a:buChar char="•"/>
            </a:pPr>
            <a:r>
              <a:rPr lang="es-ES" dirty="0">
                <a:solidFill>
                  <a:srgbClr val="3F3F3F"/>
                </a:solidFill>
              </a:rPr>
              <a:t>Encuestas aplicadas a los demás empleados por cargos (Asesor, Coordinador </a:t>
            </a:r>
            <a:r>
              <a:rPr lang="es-ES" dirty="0" smtClean="0">
                <a:solidFill>
                  <a:srgbClr val="3F3F3F"/>
                </a:solidFill>
              </a:rPr>
              <a:t>).</a:t>
            </a:r>
          </a:p>
          <a:p>
            <a:pPr marL="342900" lvl="0" indent="-342900" rtl="0">
              <a:spcBef>
                <a:spcPts val="280"/>
              </a:spcBef>
              <a:buClr>
                <a:srgbClr val="3F3F3F"/>
              </a:buClr>
              <a:buSzPts val="1400"/>
              <a:buChar char="•"/>
            </a:pPr>
            <a:r>
              <a:rPr lang="es-419" dirty="0" smtClean="0">
                <a:solidFill>
                  <a:srgbClr val="3F3F3F"/>
                </a:solidFill>
              </a:rPr>
              <a:t>Técnica de observación con el fin de identificar el inventario (Hardware y Software) de los equipos con los que cuenta el cliente para la implementación del piloto.</a:t>
            </a:r>
            <a:endParaRPr lang="es-ES" dirty="0">
              <a:solidFill>
                <a:srgbClr val="3F3F3F"/>
              </a:solidFill>
            </a:endParaRPr>
          </a:p>
          <a:p>
            <a:pPr marL="0" lvl="0" indent="-88900" rtl="0">
              <a:spcBef>
                <a:spcPts val="280"/>
              </a:spcBef>
              <a:buClr>
                <a:srgbClr val="3F3F3F"/>
              </a:buClr>
              <a:buSzPts val="1400"/>
              <a:buFont typeface="Arial"/>
              <a:buNone/>
            </a:pPr>
            <a:endParaRPr lang="es-ES" dirty="0" smtClean="0">
              <a:solidFill>
                <a:srgbClr val="3F3F3F"/>
              </a:solidFill>
            </a:endParaRPr>
          </a:p>
          <a:p>
            <a:pPr marL="0" lvl="0" indent="-88900" rtl="0">
              <a:spcBef>
                <a:spcPts val="280"/>
              </a:spcBef>
              <a:buClr>
                <a:srgbClr val="3F3F3F"/>
              </a:buClr>
              <a:buSzPts val="1400"/>
              <a:buFont typeface="Arial"/>
              <a:buNone/>
            </a:pPr>
            <a:r>
              <a:rPr lang="es-ES" dirty="0" smtClean="0">
                <a:solidFill>
                  <a:srgbClr val="3F3F3F"/>
                </a:solidFill>
              </a:rPr>
              <a:t>De </a:t>
            </a:r>
            <a:r>
              <a:rPr lang="es-ES" dirty="0">
                <a:solidFill>
                  <a:srgbClr val="3F3F3F"/>
                </a:solidFill>
              </a:rPr>
              <a:t>esta manera se recopiló la información requerida para determinar la necesidad  del proyecto.</a:t>
            </a:r>
          </a:p>
          <a:p>
            <a:pPr marL="0" marR="0" lvl="0" indent="0" algn="l" rtl="0">
              <a:spcBef>
                <a:spcPts val="0"/>
              </a:spcBef>
              <a:buNone/>
            </a:pPr>
            <a:endParaRPr dirty="0">
              <a:solidFill>
                <a:srgbClr val="5E5C5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2306</TotalTime>
  <Words>1326</Words>
  <Application>Microsoft Office PowerPoint</Application>
  <PresentationFormat>Presentación en pantalla (16:9)</PresentationFormat>
  <Paragraphs>176</Paragraphs>
  <Slides>64</Slides>
  <Notes>64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64</vt:i4>
      </vt:variant>
    </vt:vector>
  </HeadingPairs>
  <TitlesOfParts>
    <vt:vector size="70" baseType="lpstr">
      <vt:lpstr>Calibri</vt:lpstr>
      <vt:lpstr>Noto Sans Symbols</vt:lpstr>
      <vt:lpstr>Lato</vt:lpstr>
      <vt:lpstr>Raleway</vt:lpstr>
      <vt:lpstr>Arial</vt:lpstr>
      <vt:lpstr>Swiss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dc:creator>
  <cp:lastModifiedBy>SOPORTE</cp:lastModifiedBy>
  <cp:revision>32</cp:revision>
  <dcterms:modified xsi:type="dcterms:W3CDTF">2018-06-26T23:48:55Z</dcterms:modified>
</cp:coreProperties>
</file>